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sldIdLst>
    <p:sldId id="256" r:id="rId2"/>
    <p:sldId id="271" r:id="rId3"/>
    <p:sldId id="263" r:id="rId4"/>
    <p:sldId id="267" r:id="rId5"/>
    <p:sldId id="260" r:id="rId6"/>
    <p:sldId id="262" r:id="rId7"/>
    <p:sldId id="272" r:id="rId8"/>
    <p:sldId id="264" r:id="rId9"/>
    <p:sldId id="265" r:id="rId10"/>
    <p:sldId id="266" r:id="rId11"/>
    <p:sldId id="257" r:id="rId12"/>
    <p:sldId id="273" r:id="rId1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98" d="100"/>
          <a:sy n="98" d="100"/>
        </p:scale>
        <p:origin x="-16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interSettings" Target="printerSettings/printerSettings1.bin"/><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viewProps" Target="viewProp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6CFDF770-6A2D-3945-B34C-0FE2AC55CCD2}" type="datetime1">
              <a:rPr lang="en-US"/>
              <a:pPr>
                <a:defRPr/>
              </a:pPr>
              <a:t>10/21/08</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281CF6A6-F771-194C-8789-AE15EC9E920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7BA79C52-89E7-3C49-B9BF-25B0BC83BF0D}" type="datetime1">
              <a:rPr lang="en-US"/>
              <a:pPr>
                <a:defRPr/>
              </a:pPr>
              <a:t>10/21/08</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BC271521-A807-1D46-A83F-0D8247085E8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85B29B-4BA8-A24D-8C0E-8CD4E03A196D}" type="datetime1">
              <a:rPr lang="en-US"/>
              <a:pPr>
                <a:defRPr/>
              </a:pPr>
              <a:t>10/21/08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C9137B5-4F5C-C24A-858C-6213AAD9BFD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1EC1E4B-B261-CA41-8996-4B7E35E45856}" type="datetime1">
              <a:rPr lang="en-US"/>
              <a:pPr>
                <a:defRPr/>
              </a:pPr>
              <a:t>10/21/08</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FCE7B2E5-7860-F644-83DA-82209B0162D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473A3041-2D99-BC49-998A-0164DC56E702}" type="datetime1">
              <a:rPr lang="en-US"/>
              <a:pPr>
                <a:defRPr/>
              </a:pPr>
              <a:t>10/21/08</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lgn="ctr">
              <a:defRPr/>
            </a:lvl1pPr>
          </a:lstStyle>
          <a:p>
            <a:pPr>
              <a:defRPr/>
            </a:pPr>
            <a:fld id="{E5572C8F-CFE9-2545-AFC4-87F12ABE4FA4}" type="slidenum">
              <a:rPr lang="en-US"/>
              <a:pPr>
                <a:defRPr/>
              </a:pPr>
              <a:t>‹#›</a:t>
            </a:fld>
            <a:endParaRPr lang="en-US" sz="2400"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68788455-7F46-7D45-808F-1E8E8A4C9269}" type="datetime1">
              <a:rPr lang="en-US"/>
              <a:pPr>
                <a:defRPr/>
              </a:pPr>
              <a:t>10/21/08</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F17AB08F-766D-074B-9C26-E26735763F0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34A51CBC-8702-534D-BE05-A2C0FAEBE5F7}" type="datetime1">
              <a:rPr lang="en-US"/>
              <a:pPr>
                <a:defRPr/>
              </a:pPr>
              <a:t>10/21/08</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5EA04598-3C8F-C540-B340-10BB480B015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EBCF1E41-FE49-3E45-AB05-C9531FFFA1F5}" type="datetime1">
              <a:rPr lang="en-US"/>
              <a:pPr>
                <a:defRPr/>
              </a:pPr>
              <a:t>10/21/08</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1B8C17A3-0352-C04F-A5D1-DEC1BD84B83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A06E4E77-55C5-8449-96EB-18DFCE36D04F}" type="datetime1">
              <a:rPr lang="en-US"/>
              <a:pPr>
                <a:defRPr/>
              </a:pPr>
              <a:t>10/21/08</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DED46531-82EF-BD43-B957-FF28A2D7F4A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AD2F7B9B-7F6B-F243-8B37-75B6FEF070D1}" type="datetime1">
              <a:rPr lang="en-US"/>
              <a:pPr>
                <a:defRPr/>
              </a:pPr>
              <a:t>10/21/08</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0871E50A-D9FC-0248-88D5-6A1E78DBEC9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E975A50B-276D-834D-A2F3-D6E6A866082D}" type="datetime1">
              <a:rPr lang="en-US"/>
              <a:pPr>
                <a:defRPr/>
              </a:pPr>
              <a:t>10/21/08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39D47059-503A-B948-B7B9-99366F266EC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smtClean="0">
                <a:solidFill>
                  <a:schemeClr val="accent1">
                    <a:shade val="75000"/>
                  </a:schemeClr>
                </a:solidFill>
                <a:latin typeface="+mn-lt"/>
                <a:ea typeface="+mn-ea"/>
                <a:cs typeface="+mn-cs"/>
              </a:defRPr>
            </a:lvl1pPr>
          </a:lstStyle>
          <a:p>
            <a:pPr>
              <a:defRPr/>
            </a:pPr>
            <a:fld id="{D724F26A-847E-7642-9266-F66B722E2F5D}" type="datetime1">
              <a:rPr lang="en-US"/>
              <a:pPr>
                <a:defRPr/>
              </a:pPr>
              <a:t>10/21/08</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ea typeface="+mn-ea"/>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smtClean="0">
                <a:solidFill>
                  <a:schemeClr val="accent1">
                    <a:shade val="75000"/>
                  </a:schemeClr>
                </a:solidFill>
                <a:latin typeface="+mn-lt"/>
                <a:ea typeface="+mn-ea"/>
                <a:cs typeface="+mn-cs"/>
              </a:defRPr>
            </a:lvl1pPr>
          </a:lstStyle>
          <a:p>
            <a:pPr>
              <a:defRPr/>
            </a:pPr>
            <a:fld id="{A69FE33E-AA62-C24C-A1F5-7A2E4BAB8A8A}"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ＭＳ Ｐゴシック" charset="-128"/>
          <a:cs typeface="ＭＳ Ｐゴシック" charset="-128"/>
        </a:defRPr>
      </a:lvl1pPr>
      <a:lvl2pPr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2pPr>
      <a:lvl3pPr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3pPr>
      <a:lvl4pPr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4pPr>
      <a:lvl5pPr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5pPr>
      <a:lvl6pPr marL="457200"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6pPr>
      <a:lvl7pPr marL="914400"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7pPr>
      <a:lvl8pPr marL="1371600"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8pPr>
      <a:lvl9pPr marL="1828800" algn="l" rtl="0" fontAlgn="base">
        <a:spcBef>
          <a:spcPct val="0"/>
        </a:spcBef>
        <a:spcAft>
          <a:spcPct val="0"/>
        </a:spcAft>
        <a:defRPr sz="3600">
          <a:solidFill>
            <a:schemeClr val="tx2"/>
          </a:solidFill>
          <a:latin typeface="Century Gothic" charset="0"/>
          <a:ea typeface="ＭＳ Ｐゴシック" charset="-128"/>
          <a:cs typeface="ＭＳ Ｐゴシック" charset="-128"/>
        </a:defRPr>
      </a:lvl9pPr>
    </p:titleStyle>
    <p:bodyStyle>
      <a:lvl1pPr marL="342900" indent="-342900" algn="l" rtl="0" fontAlgn="base">
        <a:spcBef>
          <a:spcPct val="20000"/>
        </a:spcBef>
        <a:spcAft>
          <a:spcPct val="0"/>
        </a:spcAft>
        <a:buClr>
          <a:schemeClr val="accent1"/>
        </a:buClr>
        <a:buSzPct val="70000"/>
        <a:buFont typeface="Wingdings 2" charset="2"/>
        <a:buChar char=""/>
        <a:defRPr sz="3200" kern="1200">
          <a:solidFill>
            <a:schemeClr val="tx2"/>
          </a:solidFill>
          <a:latin typeface="+mn-lt"/>
          <a:ea typeface="ＭＳ Ｐゴシック" charset="-128"/>
          <a:cs typeface="ＭＳ Ｐゴシック" charset="-128"/>
        </a:defRPr>
      </a:lvl1pPr>
      <a:lvl2pPr marL="742950" indent="-285750" algn="l" rtl="0" fontAlgn="base">
        <a:spcBef>
          <a:spcPct val="20000"/>
        </a:spcBef>
        <a:spcAft>
          <a:spcPct val="0"/>
        </a:spcAft>
        <a:buClr>
          <a:schemeClr val="accent1"/>
        </a:buClr>
        <a:buSzPct val="70000"/>
        <a:buFont typeface="Wingdings 2" charset="2"/>
        <a:buChar char=""/>
        <a:defRPr sz="2800" kern="1200">
          <a:solidFill>
            <a:schemeClr val="tx2"/>
          </a:solidFill>
          <a:latin typeface="+mn-lt"/>
          <a:ea typeface="ＭＳ Ｐゴシック" charset="-128"/>
          <a:cs typeface="+mn-cs"/>
        </a:defRPr>
      </a:lvl2pPr>
      <a:lvl3pPr marL="1143000" indent="-228600" algn="l" rtl="0" fontAlgn="base">
        <a:spcBef>
          <a:spcPct val="20000"/>
        </a:spcBef>
        <a:spcAft>
          <a:spcPct val="0"/>
        </a:spcAft>
        <a:buClr>
          <a:schemeClr val="accent1"/>
        </a:buClr>
        <a:buSzPct val="70000"/>
        <a:buFont typeface="Wingdings 2" charset="2"/>
        <a:buChar char=""/>
        <a:defRPr sz="2400" kern="1200">
          <a:solidFill>
            <a:schemeClr val="tx2"/>
          </a:solidFill>
          <a:latin typeface="+mn-lt"/>
          <a:ea typeface="ＭＳ Ｐゴシック" charset="-128"/>
          <a:cs typeface="+mn-cs"/>
        </a:defRPr>
      </a:lvl3pPr>
      <a:lvl4pPr marL="1600200" indent="-228600" algn="l" rtl="0" fontAlgn="base">
        <a:spcBef>
          <a:spcPct val="20000"/>
        </a:spcBef>
        <a:spcAft>
          <a:spcPct val="0"/>
        </a:spcAft>
        <a:buClr>
          <a:schemeClr val="accent1"/>
        </a:buClr>
        <a:buSzPct val="70000"/>
        <a:buFont typeface="Wingdings 2" charset="2"/>
        <a:buChar char=""/>
        <a:defRPr sz="2000" kern="1200">
          <a:solidFill>
            <a:schemeClr val="tx2"/>
          </a:solidFill>
          <a:latin typeface="+mn-lt"/>
          <a:ea typeface="ＭＳ Ｐゴシック" charset="-128"/>
          <a:cs typeface="+mn-cs"/>
        </a:defRPr>
      </a:lvl4pPr>
      <a:lvl5pPr marL="2057400" indent="-228600" algn="l" rtl="0" fontAlgn="base">
        <a:spcBef>
          <a:spcPct val="20000"/>
        </a:spcBef>
        <a:spcAft>
          <a:spcPct val="0"/>
        </a:spcAft>
        <a:buClr>
          <a:schemeClr val="accent1"/>
        </a:buClr>
        <a:buSzPct val="60000"/>
        <a:buFont typeface="Wingdings 2" charset="2"/>
        <a:buChar char=""/>
        <a:defRPr kern="1200">
          <a:solidFill>
            <a:schemeClr val="tx2"/>
          </a:solidFill>
          <a:latin typeface="+mn-lt"/>
          <a:ea typeface="ＭＳ Ｐゴシック" charset="-128"/>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fontAlgn="auto">
              <a:spcAft>
                <a:spcPts val="0"/>
              </a:spcAft>
              <a:defRPr/>
            </a:pPr>
            <a:r>
              <a:rPr lang="en-US" dirty="0" smtClean="0">
                <a:ea typeface="+mj-ea"/>
                <a:cs typeface="+mj-cs"/>
              </a:rPr>
              <a:t>“Next-Generation”</a:t>
            </a:r>
            <a:br>
              <a:rPr lang="en-US" dirty="0" smtClean="0">
                <a:ea typeface="+mj-ea"/>
                <a:cs typeface="+mj-cs"/>
              </a:rPr>
            </a:br>
            <a:r>
              <a:rPr lang="en-US" dirty="0" smtClean="0">
                <a:ea typeface="+mj-ea"/>
                <a:cs typeface="+mj-cs"/>
              </a:rPr>
              <a:t>Library Catalogues</a:t>
            </a:r>
            <a:endParaRPr lang="en-US" dirty="0">
              <a:ea typeface="+mj-ea"/>
              <a:cs typeface="+mj-cs"/>
            </a:endParaRPr>
          </a:p>
        </p:txBody>
      </p:sp>
      <p:sp>
        <p:nvSpPr>
          <p:cNvPr id="3" name="Subtitle 2"/>
          <p:cNvSpPr>
            <a:spLocks noGrp="1"/>
          </p:cNvSpPr>
          <p:nvPr>
            <p:ph type="subTitle" idx="1"/>
          </p:nvPr>
        </p:nvSpPr>
        <p:spPr/>
        <p:txBody>
          <a:bodyPr>
            <a:normAutofit fontScale="70000" lnSpcReduction="20000"/>
          </a:bodyPr>
          <a:lstStyle/>
          <a:p>
            <a:pPr fontAlgn="auto">
              <a:spcAft>
                <a:spcPts val="0"/>
              </a:spcAft>
              <a:buFont typeface="Wingdings 2"/>
              <a:buNone/>
              <a:defRPr/>
            </a:pPr>
            <a:endParaRPr lang="en-US" dirty="0" smtClean="0">
              <a:ea typeface="+mn-ea"/>
              <a:cs typeface="+mn-cs"/>
            </a:endParaRPr>
          </a:p>
          <a:p>
            <a:pPr fontAlgn="auto">
              <a:spcAft>
                <a:spcPts val="0"/>
              </a:spcAft>
              <a:buFont typeface="Wingdings 2"/>
              <a:buNone/>
              <a:defRPr/>
            </a:pPr>
            <a:r>
              <a:rPr lang="en-US" dirty="0" smtClean="0">
                <a:ea typeface="+mn-ea"/>
                <a:cs typeface="+mn-cs"/>
              </a:rPr>
              <a:t>Eric Lease Morgan</a:t>
            </a:r>
          </a:p>
          <a:p>
            <a:pPr fontAlgn="auto">
              <a:spcAft>
                <a:spcPts val="0"/>
              </a:spcAft>
              <a:buFont typeface="Wingdings 2"/>
              <a:buNone/>
              <a:defRPr/>
            </a:pPr>
            <a:r>
              <a:rPr lang="en-US" dirty="0" smtClean="0">
                <a:ea typeface="+mn-ea"/>
                <a:cs typeface="+mn-cs"/>
              </a:rPr>
              <a:t>University of Notre Dame</a:t>
            </a:r>
          </a:p>
          <a:p>
            <a:pPr fontAlgn="auto">
              <a:spcAft>
                <a:spcPts val="0"/>
              </a:spcAft>
              <a:buFont typeface="Wingdings 2"/>
              <a:buNone/>
              <a:defRPr/>
            </a:pPr>
            <a:endParaRPr lang="en-US" dirty="0" smtClean="0">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They are all the same</a:t>
            </a:r>
            <a:endParaRPr lang="en-US" dirty="0">
              <a:ea typeface="+mj-ea"/>
              <a:cs typeface="+mj-cs"/>
            </a:endParaRPr>
          </a:p>
        </p:txBody>
      </p:sp>
      <p:sp>
        <p:nvSpPr>
          <p:cNvPr id="22531" name="Content Placeholder 2"/>
          <p:cNvSpPr>
            <a:spLocks noGrp="1"/>
          </p:cNvSpPr>
          <p:nvPr>
            <p:ph idx="1"/>
          </p:nvPr>
        </p:nvSpPr>
        <p:spPr/>
        <p:txBody>
          <a:bodyPr/>
          <a:lstStyle/>
          <a:p>
            <a:pPr algn="ctr">
              <a:buFont typeface="Wingdings 2" charset="2"/>
              <a:buNone/>
            </a:pPr>
            <a:r>
              <a:rPr lang="en-US" smtClean="0"/>
              <a:t>“Next-generation” library catalogue systems have more things in common than differences. They all ingest content, index it, and provide services against the index.</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Suggestions</a:t>
            </a:r>
            <a:endParaRPr lang="en-US" dirty="0">
              <a:ea typeface="+mj-ea"/>
              <a:cs typeface="+mj-cs"/>
            </a:endParaRPr>
          </a:p>
        </p:txBody>
      </p:sp>
      <p:sp>
        <p:nvSpPr>
          <p:cNvPr id="3" name="Content Placeholder 2"/>
          <p:cNvSpPr>
            <a:spLocks noGrp="1"/>
          </p:cNvSpPr>
          <p:nvPr>
            <p:ph idx="1"/>
          </p:nvPr>
        </p:nvSpPr>
        <p:spPr/>
        <p:txBody>
          <a:bodyPr>
            <a:normAutofit/>
          </a:bodyPr>
          <a:lstStyle/>
          <a:p>
            <a:pPr>
              <a:lnSpc>
                <a:spcPct val="90000"/>
              </a:lnSpc>
            </a:pPr>
            <a:r>
              <a:rPr lang="en-US" sz="3000" smtClean="0"/>
              <a:t>Index everything: books, journals, images, etc.</a:t>
            </a:r>
          </a:p>
          <a:p>
            <a:pPr>
              <a:lnSpc>
                <a:spcPct val="90000"/>
              </a:lnSpc>
            </a:pPr>
            <a:r>
              <a:rPr lang="en-US" sz="3000" smtClean="0"/>
              <a:t>Make sure your content is accessible to the Big Three</a:t>
            </a:r>
          </a:p>
          <a:p>
            <a:pPr>
              <a:lnSpc>
                <a:spcPct val="90000"/>
              </a:lnSpc>
            </a:pPr>
            <a:r>
              <a:rPr lang="en-US" sz="3000" smtClean="0"/>
              <a:t>Consider adding open access content</a:t>
            </a:r>
          </a:p>
          <a:p>
            <a:pPr>
              <a:lnSpc>
                <a:spcPct val="90000"/>
              </a:lnSpc>
            </a:pPr>
            <a:r>
              <a:rPr lang="en-US" sz="3000" smtClean="0"/>
              <a:t>Apply your “library eye” to incoming queries</a:t>
            </a:r>
          </a:p>
          <a:p>
            <a:pPr>
              <a:lnSpc>
                <a:spcPct val="90000"/>
              </a:lnSpc>
            </a:pPr>
            <a:r>
              <a:rPr lang="en-US" sz="3000" smtClean="0"/>
              <a:t>Repurpose the system by exploiting Service-oriented architectures and REST-ful computing techniques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Summary</a:t>
            </a:r>
            <a:endParaRPr lang="en-US" dirty="0">
              <a:ea typeface="+mj-ea"/>
              <a:cs typeface="+mj-cs"/>
            </a:endParaRPr>
          </a:p>
        </p:txBody>
      </p:sp>
      <p:sp>
        <p:nvSpPr>
          <p:cNvPr id="24579" name="Content Placeholder 2"/>
          <p:cNvSpPr>
            <a:spLocks noGrp="1"/>
          </p:cNvSpPr>
          <p:nvPr>
            <p:ph idx="1"/>
          </p:nvPr>
        </p:nvSpPr>
        <p:spPr/>
        <p:txBody>
          <a:bodyPr/>
          <a:lstStyle/>
          <a:p>
            <a:pPr algn="ctr">
              <a:buFont typeface="Wingdings 2" charset="2"/>
              <a:buNone/>
            </a:pPr>
            <a:r>
              <a:rPr lang="en-US" smtClean="0"/>
              <a:t>There are enormous opportunities for librarianship requiring a shift in attitudes and skills as well as time spent investigating ways to exploit the current environment.</a:t>
            </a:r>
            <a:br>
              <a:rPr lang="en-US" smtClean="0"/>
            </a:br>
            <a:r>
              <a:rPr lang="en-US" smtClean="0"/>
              <a:t/>
            </a:r>
            <a:br>
              <a:rPr lang="en-US" smtClean="0"/>
            </a:br>
            <a:r>
              <a:rPr lang="en-US" smtClean="0"/>
              <a:t>A rising tide floats all boats. </a:t>
            </a:r>
          </a:p>
          <a:p>
            <a:pPr>
              <a:buFont typeface="Wingdings 2" charset="2"/>
              <a:buNone/>
            </a:pP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Times are changing</a:t>
            </a:r>
            <a:endParaRPr lang="en-US" dirty="0">
              <a:ea typeface="+mj-ea"/>
              <a:cs typeface="+mj-cs"/>
            </a:endParaRPr>
          </a:p>
        </p:txBody>
      </p:sp>
      <p:sp>
        <p:nvSpPr>
          <p:cNvPr id="15363" name="Content Placeholder 2"/>
          <p:cNvSpPr>
            <a:spLocks noGrp="1"/>
          </p:cNvSpPr>
          <p:nvPr>
            <p:ph idx="1"/>
          </p:nvPr>
        </p:nvSpPr>
        <p:spPr/>
        <p:txBody>
          <a:bodyPr/>
          <a:lstStyle/>
          <a:p>
            <a:pPr algn="ctr">
              <a:buFont typeface="Wingdings 2" charset="2"/>
              <a:buNone/>
            </a:pPr>
            <a:r>
              <a:rPr lang="en-US" smtClean="0"/>
              <a:t>With the advent of commodity-priced, globally networked computers, the information environment has obviously changed.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Specifically</a:t>
            </a:r>
            <a:endParaRPr lang="en-US" dirty="0">
              <a:ea typeface="+mj-ea"/>
              <a:cs typeface="+mj-cs"/>
            </a:endParaRPr>
          </a:p>
        </p:txBody>
      </p:sp>
      <p:sp>
        <p:nvSpPr>
          <p:cNvPr id="14339" name="Content Placeholder 2"/>
          <p:cNvSpPr>
            <a:spLocks noGrp="1"/>
          </p:cNvSpPr>
          <p:nvPr>
            <p:ph idx="1"/>
          </p:nvPr>
        </p:nvSpPr>
        <p:spPr/>
        <p:txBody>
          <a:bodyPr/>
          <a:lstStyle/>
          <a:p>
            <a:r>
              <a:rPr lang="en-US" smtClean="0"/>
              <a:t>The availability of full-text indexing techniques have made “hand-crafted” metadata records less necessary</a:t>
            </a:r>
          </a:p>
          <a:p>
            <a:r>
              <a:rPr lang="en-US" smtClean="0"/>
              <a:t>Content is increasingly “born digital” and accessible beyond one’s own walls</a:t>
            </a:r>
          </a:p>
          <a:p>
            <a:r>
              <a:rPr lang="en-US" smtClean="0"/>
              <a:t>Storage costs have plummeted allowing everybody to access the collection locally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Librarianship: What’s &amp; How’s</a:t>
            </a:r>
            <a:endParaRPr lang="en-US" dirty="0">
              <a:ea typeface="+mj-ea"/>
              <a:cs typeface="+mj-cs"/>
            </a:endParaRPr>
          </a:p>
        </p:txBody>
      </p:sp>
      <p:sp>
        <p:nvSpPr>
          <p:cNvPr id="3" name="Content Placeholder 2"/>
          <p:cNvSpPr>
            <a:spLocks noGrp="1"/>
          </p:cNvSpPr>
          <p:nvPr>
            <p:ph idx="1"/>
          </p:nvPr>
        </p:nvSpPr>
        <p:spPr/>
        <p:txBody>
          <a:bodyPr>
            <a:normAutofit/>
          </a:bodyPr>
          <a:lstStyle/>
          <a:p>
            <a:pPr>
              <a:lnSpc>
                <a:spcPct val="80000"/>
              </a:lnSpc>
            </a:pPr>
            <a:r>
              <a:rPr lang="en-US" sz="3000" smtClean="0"/>
              <a:t>Collection – Done by bibliographers and can be supplemented through the use of databases</a:t>
            </a:r>
          </a:p>
          <a:p>
            <a:pPr>
              <a:lnSpc>
                <a:spcPct val="80000"/>
              </a:lnSpc>
            </a:pPr>
            <a:r>
              <a:rPr lang="en-US" sz="3000" smtClean="0"/>
              <a:t>Preservation – Done by archivists, and is most challenging in the current environment</a:t>
            </a:r>
          </a:p>
          <a:p>
            <a:pPr>
              <a:lnSpc>
                <a:spcPct val="80000"/>
              </a:lnSpc>
            </a:pPr>
            <a:r>
              <a:rPr lang="en-US" sz="3000" smtClean="0"/>
              <a:t>Organization – Done by cataloguers and can be supplemented by databases and XML</a:t>
            </a:r>
          </a:p>
          <a:p>
            <a:pPr>
              <a:lnSpc>
                <a:spcPct val="80000"/>
              </a:lnSpc>
            </a:pPr>
            <a:r>
              <a:rPr lang="en-US" sz="3000" smtClean="0"/>
              <a:t>Re-distribution – Done by reference librarians and can use intelligent interfaces to indexes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ea typeface="+mj-ea"/>
                <a:cs typeface="+mj-cs"/>
              </a:rPr>
              <a:t>Services against the index and texts</a:t>
            </a:r>
            <a:endParaRPr lang="en-US" dirty="0">
              <a:ea typeface="+mj-ea"/>
              <a:cs typeface="+mj-cs"/>
            </a:endParaRPr>
          </a:p>
        </p:txBody>
      </p:sp>
      <p:sp>
        <p:nvSpPr>
          <p:cNvPr id="3" name="Content Placeholder 2"/>
          <p:cNvSpPr>
            <a:spLocks noGrp="1"/>
          </p:cNvSpPr>
          <p:nvPr>
            <p:ph idx="1"/>
          </p:nvPr>
        </p:nvSpPr>
        <p:spPr/>
        <p:txBody>
          <a:bodyPr>
            <a:normAutofit/>
          </a:bodyPr>
          <a:lstStyle/>
          <a:p>
            <a:pPr algn="ctr">
              <a:lnSpc>
                <a:spcPct val="80000"/>
              </a:lnSpc>
              <a:buFont typeface="Wingdings 2" charset="2"/>
              <a:buNone/>
            </a:pPr>
            <a:r>
              <a:rPr lang="en-US" sz="3000" smtClean="0"/>
              <a:t>annotate • buy • cite • compare &amp; contrast • count occurrence of idea • create flip book • create tag cloud • discuss • do morphology • elaborate • find more like this one • find similar &amp; different • get • graph • highlight • map • print • rank • reformat • remove from my list • renew • save to my list • search content of • search my list • share • summarize • trace citation forward &amp; backward • trace idea forward &amp; backward • translate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More specific examples</a:t>
            </a:r>
            <a:endParaRPr lang="en-US" dirty="0">
              <a:ea typeface="+mj-ea"/>
              <a:cs typeface="+mj-cs"/>
            </a:endParaRPr>
          </a:p>
        </p:txBody>
      </p:sp>
      <p:sp>
        <p:nvSpPr>
          <p:cNvPr id="18435" name="Content Placeholder 2"/>
          <p:cNvSpPr>
            <a:spLocks noGrp="1"/>
          </p:cNvSpPr>
          <p:nvPr>
            <p:ph idx="1"/>
          </p:nvPr>
        </p:nvSpPr>
        <p:spPr/>
        <p:txBody>
          <a:bodyPr/>
          <a:lstStyle/>
          <a:p>
            <a:r>
              <a:rPr lang="en-US" smtClean="0"/>
              <a:t>Create tag cloud – graphically compare &amp; contrast texts</a:t>
            </a:r>
          </a:p>
          <a:p>
            <a:r>
              <a:rPr lang="en-US" smtClean="0"/>
              <a:t>Create flip book – provide alternative ways to search &amp; browse materials</a:t>
            </a:r>
          </a:p>
          <a:p>
            <a:r>
              <a:rPr lang="en-US" smtClean="0"/>
              <a:t>Annotate and share – exploit the wisdom of the crowds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Future</a:t>
            </a:r>
            <a:endParaRPr lang="en-US" dirty="0">
              <a:ea typeface="+mj-ea"/>
              <a:cs typeface="+mj-cs"/>
            </a:endParaRPr>
          </a:p>
        </p:txBody>
      </p:sp>
      <p:sp>
        <p:nvSpPr>
          <p:cNvPr id="19459" name="Content Placeholder 2"/>
          <p:cNvSpPr>
            <a:spLocks noGrp="1"/>
          </p:cNvSpPr>
          <p:nvPr>
            <p:ph idx="1"/>
          </p:nvPr>
        </p:nvSpPr>
        <p:spPr/>
        <p:txBody>
          <a:bodyPr/>
          <a:lstStyle/>
          <a:p>
            <a:pPr algn="ctr">
              <a:buFont typeface="Wingdings 2" charset="2"/>
              <a:buNone/>
            </a:pPr>
            <a:r>
              <a:rPr lang="en-US" smtClean="0"/>
              <a:t>The catalogue will be less about inventory and ownership. Instead it will be more about access and usefulness.</a:t>
            </a:r>
          </a:p>
          <a:p>
            <a:pPr algn="ctr">
              <a:buFont typeface="Wingdings 2" charset="2"/>
              <a:buNone/>
            </a:pPr>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Library communities</a:t>
            </a:r>
            <a:endParaRPr lang="en-US" dirty="0">
              <a:ea typeface="+mj-ea"/>
              <a:cs typeface="+mj-cs"/>
            </a:endParaRPr>
          </a:p>
        </p:txBody>
      </p:sp>
      <p:sp>
        <p:nvSpPr>
          <p:cNvPr id="20483" name="Content Placeholder 2"/>
          <p:cNvSpPr>
            <a:spLocks noGrp="1"/>
          </p:cNvSpPr>
          <p:nvPr>
            <p:ph idx="1"/>
          </p:nvPr>
        </p:nvSpPr>
        <p:spPr/>
        <p:txBody>
          <a:bodyPr/>
          <a:lstStyle/>
          <a:p>
            <a:pPr algn="ctr">
              <a:buFont typeface="Wingdings 2" charset="2"/>
              <a:buNone/>
            </a:pPr>
            <a:r>
              <a:rPr lang="en-US" smtClean="0"/>
              <a:t>Libraries are always members of larger hosting communities. Learn how to take advantage of this fact and put  searches against the catalogue into the user’s context.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ea typeface="+mj-ea"/>
                <a:cs typeface="+mj-cs"/>
              </a:rPr>
              <a:t>Databases and indexes</a:t>
            </a:r>
            <a:endParaRPr lang="en-US" dirty="0">
              <a:ea typeface="+mj-ea"/>
              <a:cs typeface="+mj-cs"/>
            </a:endParaRPr>
          </a:p>
        </p:txBody>
      </p:sp>
      <p:sp>
        <p:nvSpPr>
          <p:cNvPr id="21507" name="Content Placeholder 2"/>
          <p:cNvSpPr>
            <a:spLocks noGrp="1"/>
          </p:cNvSpPr>
          <p:nvPr>
            <p:ph idx="1"/>
          </p:nvPr>
        </p:nvSpPr>
        <p:spPr/>
        <p:txBody>
          <a:bodyPr/>
          <a:lstStyle/>
          <a:p>
            <a:pPr algn="ctr">
              <a:buFont typeface="Wingdings 2" charset="2"/>
              <a:buNone/>
            </a:pPr>
            <a:r>
              <a:rPr lang="en-US" smtClean="0"/>
              <a:t>Database and indexes are two sides of the same information retrieval coin. Databases are great for maintaining content. Indexes are great at search. Learn how to exploit the strengths of both to create powerful information systems.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Twilight">
      <a:majorFont>
        <a:latin typeface="Century Gothic"/>
        <a:ea typeface=""/>
        <a:cs typeface=""/>
        <a:font script="Jpan" typeface="ＭＳ Ｐゴシック"/>
      </a:majorFont>
      <a:minorFont>
        <a:latin typeface="Century Gothic"/>
        <a:ea typeface=""/>
        <a:cs typeface=""/>
        <a:font script="Jpan" typeface="ＭＳ Ｐゴシック"/>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Trek.thmx</Template>
  <TotalTime>467</TotalTime>
  <Words>491</Words>
  <Application>Microsoft Macintosh PowerPoint</Application>
  <PresentationFormat>On-screen Show (4:3)</PresentationFormat>
  <Paragraphs>37</Paragraphs>
  <Slides>12</Slides>
  <Notes>0</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12</vt:i4>
      </vt:variant>
    </vt:vector>
  </HeadingPairs>
  <TitlesOfParts>
    <vt:vector size="18" baseType="lpstr">
      <vt:lpstr>Century Gothic</vt:lpstr>
      <vt:lpstr>ＭＳ Ｐゴシック</vt:lpstr>
      <vt:lpstr>Arial</vt:lpstr>
      <vt:lpstr>Wingdings 2</vt:lpstr>
      <vt:lpstr>Calibri</vt:lpstr>
      <vt:lpstr>Trek</vt:lpstr>
      <vt:lpstr>“Next-Generation” Library Catalogues</vt:lpstr>
      <vt:lpstr>Times are changing</vt:lpstr>
      <vt:lpstr>Specifically</vt:lpstr>
      <vt:lpstr>Librarianship: What’s &amp; How’s</vt:lpstr>
      <vt:lpstr>Services against the index and texts</vt:lpstr>
      <vt:lpstr>More specific examples</vt:lpstr>
      <vt:lpstr>Future</vt:lpstr>
      <vt:lpstr>Library communities</vt:lpstr>
      <vt:lpstr>Databases and indexes</vt:lpstr>
      <vt:lpstr>They are all the same</vt:lpstr>
      <vt:lpstr>Suggestions</vt:lpstr>
      <vt:lpstr>Summary</vt:lpstr>
    </vt:vector>
  </TitlesOfParts>
  <Company>Infomotions,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"Next-Generation" Library Catalogues</dc:title>
  <dc:creator>Eric Lease Morgan</dc:creator>
  <cp:lastModifiedBy>Eric Lease Morgan</cp:lastModifiedBy>
  <cp:revision>28</cp:revision>
  <dcterms:created xsi:type="dcterms:W3CDTF">2008-10-20T21:07:13Z</dcterms:created>
  <dcterms:modified xsi:type="dcterms:W3CDTF">2008-10-20T21:09:05Z</dcterms:modified>
</cp:coreProperties>
</file>