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1"/>
  </p:sldMasterIdLst>
  <p:notesMasterIdLst>
    <p:notesMasterId r:id="rId18"/>
  </p:notesMasterIdLst>
  <p:sldIdLst>
    <p:sldId id="256" r:id="rId2"/>
    <p:sldId id="257" r:id="rId3"/>
    <p:sldId id="258" r:id="rId4"/>
    <p:sldId id="259" r:id="rId5"/>
    <p:sldId id="260" r:id="rId6"/>
    <p:sldId id="264" r:id="rId7"/>
    <p:sldId id="274" r:id="rId8"/>
    <p:sldId id="275" r:id="rId9"/>
    <p:sldId id="276" r:id="rId10"/>
    <p:sldId id="277" r:id="rId11"/>
    <p:sldId id="278" r:id="rId12"/>
    <p:sldId id="279" r:id="rId13"/>
    <p:sldId id="280" r:id="rId14"/>
    <p:sldId id="281" r:id="rId15"/>
    <p:sldId id="282" r:id="rId16"/>
    <p:sldId id="273" r:id="rId17"/>
  </p:sldIdLst>
  <p:sldSz cx="9144000" cy="5143500" type="screen16x9"/>
  <p:notesSz cx="6858000" cy="9144000"/>
  <p:embeddedFontLst>
    <p:embeddedFont>
      <p:font typeface="Calibri" panose="020F0502020204030204" pitchFamily="34" charset="0"/>
      <p:regular r:id="rId19"/>
      <p:bold r:id="rId20"/>
      <p:italic r:id="rId21"/>
      <p:boldItalic r:id="rId22"/>
    </p:embeddedFont>
    <p:embeddedFont>
      <p:font typeface="Nunito" pitchFamily="2" charset="77"/>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1"/>
    <p:restoredTop sz="94648"/>
  </p:normalViewPr>
  <p:slideViewPr>
    <p:cSldViewPr snapToGrid="0">
      <p:cViewPr varScale="1">
        <p:scale>
          <a:sx n="144" d="100"/>
          <a:sy n="144" d="100"/>
        </p:scale>
        <p:origin x="208" y="376"/>
      </p:cViewPr>
      <p:guideLst>
        <p:guide orient="horz" pos="1620"/>
        <p:guide pos="2880"/>
      </p:guideLst>
    </p:cSldViewPr>
  </p:slideViewPr>
  <p:outlineViewPr>
    <p:cViewPr>
      <p:scale>
        <a:sx n="33" d="100"/>
        <a:sy n="33" d="100"/>
      </p:scale>
      <p:origin x="0" y="-1006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98c049e011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98c049e011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06577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98c049e011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98c049e011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084142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98c049e011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98c049e011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84186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98c049e011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98c049e011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639107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98c049e011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98c049e011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10862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98c049e011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98c049e011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113801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9a4757be0a_0_3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9a4757be0a_0_3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a4becf0800_6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a4becf0800_6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2" name="Google Shape;72;ga4becf0800_6_5:notes"/>
          <p:cNvSpPr txBox="1">
            <a:spLocks noGrp="1"/>
          </p:cNvSpPr>
          <p:nvPr>
            <p:ph type="sldNum" idx="12"/>
          </p:nvPr>
        </p:nvSpPr>
        <p:spPr>
          <a:xfrm>
            <a:off x="3884613" y="8685213"/>
            <a:ext cx="2971800" cy="457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Font typeface="Arial"/>
              <a:buNone/>
            </a:pPr>
            <a:fld id="{00000000-1234-1234-1234-123412341234}" type="slidenum">
              <a:rPr lang="en"/>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9a4757be0a_0_5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9a4757be0a_0_5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9a4757be0a_0_5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9a4757be0a_0_5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a4becf0800_1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a4becf0800_1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98c049e011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98c049e011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98c049e011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98c049e011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46428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98c049e011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98c049e011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4136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98c049e011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98c049e011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82752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no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cxnSp>
        <p:nvCxnSpPr>
          <p:cNvPr id="13" name="Google Shape;13;p2"/>
          <p:cNvCxnSpPr/>
          <p:nvPr/>
        </p:nvCxnSpPr>
        <p:spPr>
          <a:xfrm rot="10800000">
            <a:off x="3194700" y="4452775"/>
            <a:ext cx="2754600" cy="6000"/>
          </a:xfrm>
          <a:prstGeom prst="straightConnector1">
            <a:avLst/>
          </a:prstGeom>
          <a:noFill/>
          <a:ln w="114300" cap="flat" cmpd="sng">
            <a:solidFill>
              <a:srgbClr val="E87722"/>
            </a:solidFill>
            <a:prstDash val="solid"/>
            <a:round/>
            <a:headEnd type="none" w="med" len="med"/>
            <a:tailEnd type="none" w="med" len="med"/>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0" name="Google Shape;20;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6" name="Google Shape;26;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cxnSp>
        <p:nvCxnSpPr>
          <p:cNvPr id="27" name="Google Shape;27;p5"/>
          <p:cNvCxnSpPr>
            <a:stCxn id="24" idx="0"/>
          </p:cNvCxnSpPr>
          <p:nvPr/>
        </p:nvCxnSpPr>
        <p:spPr>
          <a:xfrm rot="10800000">
            <a:off x="430950" y="1135375"/>
            <a:ext cx="1880700" cy="17100"/>
          </a:xfrm>
          <a:prstGeom prst="straightConnector1">
            <a:avLst/>
          </a:prstGeom>
          <a:noFill/>
          <a:ln w="114300" cap="flat" cmpd="sng">
            <a:solidFill>
              <a:srgbClr val="E87722"/>
            </a:solidFill>
            <a:prstDash val="solid"/>
            <a:round/>
            <a:headEnd type="none" w="med" len="med"/>
            <a:tailEnd type="none" w="med" len="med"/>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 name="Google Shape;33;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4" name="Google Shape;34;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2">
  <p:cSld name="CUSTOM">
    <p:spTree>
      <p:nvGrpSpPr>
        <p:cNvPr id="1" name="Shape 53"/>
        <p:cNvGrpSpPr/>
        <p:nvPr/>
      </p:nvGrpSpPr>
      <p:grpSpPr>
        <a:xfrm>
          <a:off x="0" y="0"/>
          <a:ext cx="0" cy="0"/>
          <a:chOff x="0" y="0"/>
          <a:chExt cx="0" cy="0"/>
        </a:xfrm>
      </p:grpSpPr>
      <p:sp>
        <p:nvSpPr>
          <p:cNvPr id="54" name="Google Shape;54;p13"/>
          <p:cNvSpPr/>
          <p:nvPr/>
        </p:nvSpPr>
        <p:spPr>
          <a:xfrm>
            <a:off x="4572000" y="-125"/>
            <a:ext cx="4572000" cy="5143500"/>
          </a:xfrm>
          <a:prstGeom prst="rect">
            <a:avLst/>
          </a:prstGeom>
          <a:solidFill>
            <a:srgbClr val="E9F2F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3"/>
          <p:cNvSpPr txBox="1">
            <a:spLocks noGrp="1"/>
          </p:cNvSpPr>
          <p:nvPr>
            <p:ph type="title"/>
          </p:nvPr>
        </p:nvSpPr>
        <p:spPr>
          <a:xfrm>
            <a:off x="265500" y="1379400"/>
            <a:ext cx="4045200" cy="2384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56" name="Google Shape;56;p13"/>
          <p:cNvSpPr txBox="1">
            <a:spLocks noGrp="1"/>
          </p:cNvSpPr>
          <p:nvPr>
            <p:ph type="body" idx="1"/>
          </p:nvPr>
        </p:nvSpPr>
        <p:spPr>
          <a:xfrm>
            <a:off x="4939500" y="1379400"/>
            <a:ext cx="3837000" cy="23847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7"/>
        <p:cNvGrpSpPr/>
        <p:nvPr/>
      </p:nvGrpSpPr>
      <p:grpSpPr>
        <a:xfrm>
          <a:off x="0" y="0"/>
          <a:ext cx="0" cy="0"/>
          <a:chOff x="0" y="0"/>
          <a:chExt cx="0" cy="0"/>
        </a:xfrm>
      </p:grpSpPr>
      <p:sp>
        <p:nvSpPr>
          <p:cNvPr id="58" name="Google Shape;58;p14"/>
          <p:cNvSpPr txBox="1">
            <a:spLocks noGrp="1"/>
          </p:cNvSpPr>
          <p:nvPr>
            <p:ph type="title"/>
          </p:nvPr>
        </p:nvSpPr>
        <p:spPr>
          <a:xfrm>
            <a:off x="531900" y="214950"/>
            <a:ext cx="7834800" cy="1007400"/>
          </a:xfrm>
          <a:prstGeom prst="rect">
            <a:avLst/>
          </a:prstGeom>
          <a:noFill/>
          <a:ln>
            <a:noFill/>
          </a:ln>
        </p:spPr>
        <p:txBody>
          <a:bodyPr spcFirstLastPara="1" wrap="square" lIns="91425" tIns="45700" rIns="91425" bIns="45700" anchor="b" anchorCtr="0">
            <a:noAutofit/>
          </a:bodyPr>
          <a:lstStyle>
            <a:lvl1pPr marR="0" lvl="0" algn="l" rtl="0">
              <a:lnSpc>
                <a:spcPct val="85000"/>
              </a:lnSpc>
              <a:spcBef>
                <a:spcPts val="0"/>
              </a:spcBef>
              <a:spcAft>
                <a:spcPts val="0"/>
              </a:spcAft>
              <a:buSzPts val="2800"/>
              <a:buFont typeface="Calibri"/>
              <a:buNone/>
              <a:defRPr b="1" i="0" u="none" strike="noStrike" cap="none">
                <a:latin typeface="Calibri"/>
                <a:ea typeface="Calibri"/>
                <a:cs typeface="Calibri"/>
                <a:sym typeface="Calibri"/>
              </a:defRPr>
            </a:lvl1pPr>
            <a:lvl2pPr lvl="1" rtl="0">
              <a:spcBef>
                <a:spcPts val="0"/>
              </a:spcBef>
              <a:spcAft>
                <a:spcPts val="0"/>
              </a:spcAft>
              <a:buSzPts val="2800"/>
              <a:buNone/>
              <a:defRPr sz="1800"/>
            </a:lvl2pPr>
            <a:lvl3pPr lvl="2" rtl="0">
              <a:spcBef>
                <a:spcPts val="0"/>
              </a:spcBef>
              <a:spcAft>
                <a:spcPts val="0"/>
              </a:spcAft>
              <a:buSzPts val="2800"/>
              <a:buNone/>
              <a:defRPr sz="1800"/>
            </a:lvl3pPr>
            <a:lvl4pPr lvl="3" rtl="0">
              <a:spcBef>
                <a:spcPts val="0"/>
              </a:spcBef>
              <a:spcAft>
                <a:spcPts val="0"/>
              </a:spcAft>
              <a:buSzPts val="2800"/>
              <a:buNone/>
              <a:defRPr sz="1800"/>
            </a:lvl4pPr>
            <a:lvl5pPr lvl="4" rtl="0">
              <a:spcBef>
                <a:spcPts val="0"/>
              </a:spcBef>
              <a:spcAft>
                <a:spcPts val="0"/>
              </a:spcAft>
              <a:buSzPts val="2800"/>
              <a:buNone/>
              <a:defRPr sz="1800"/>
            </a:lvl5pPr>
            <a:lvl6pPr lvl="5" rtl="0">
              <a:spcBef>
                <a:spcPts val="0"/>
              </a:spcBef>
              <a:spcAft>
                <a:spcPts val="0"/>
              </a:spcAft>
              <a:buSzPts val="2800"/>
              <a:buNone/>
              <a:defRPr sz="1800"/>
            </a:lvl6pPr>
            <a:lvl7pPr lvl="6" rtl="0">
              <a:spcBef>
                <a:spcPts val="0"/>
              </a:spcBef>
              <a:spcAft>
                <a:spcPts val="0"/>
              </a:spcAft>
              <a:buSzPts val="2800"/>
              <a:buNone/>
              <a:defRPr sz="1800"/>
            </a:lvl7pPr>
            <a:lvl8pPr lvl="7" rtl="0">
              <a:spcBef>
                <a:spcPts val="0"/>
              </a:spcBef>
              <a:spcAft>
                <a:spcPts val="0"/>
              </a:spcAft>
              <a:buSzPts val="2800"/>
              <a:buNone/>
              <a:defRPr sz="1800"/>
            </a:lvl8pPr>
            <a:lvl9pPr lvl="8" rtl="0">
              <a:spcBef>
                <a:spcPts val="0"/>
              </a:spcBef>
              <a:spcAft>
                <a:spcPts val="0"/>
              </a:spcAft>
              <a:buSzPts val="2800"/>
              <a:buNone/>
              <a:defRPr sz="1800"/>
            </a:lvl9pPr>
          </a:lstStyle>
          <a:p>
            <a:endParaRPr/>
          </a:p>
        </p:txBody>
      </p:sp>
      <p:sp>
        <p:nvSpPr>
          <p:cNvPr id="59" name="Google Shape;59;p14"/>
          <p:cNvSpPr txBox="1">
            <a:spLocks noGrp="1"/>
          </p:cNvSpPr>
          <p:nvPr>
            <p:ph type="body" idx="1"/>
          </p:nvPr>
        </p:nvSpPr>
        <p:spPr>
          <a:xfrm>
            <a:off x="531950" y="1290950"/>
            <a:ext cx="7834800" cy="3110700"/>
          </a:xfrm>
          <a:prstGeom prst="rect">
            <a:avLst/>
          </a:prstGeom>
          <a:noFill/>
          <a:ln>
            <a:noFill/>
          </a:ln>
        </p:spPr>
        <p:txBody>
          <a:bodyPr spcFirstLastPara="1" wrap="square" lIns="0" tIns="45700" rIns="0" bIns="45700" anchor="t" anchorCtr="0">
            <a:noAutofit/>
          </a:bodyPr>
          <a:lstStyle>
            <a:lvl1pPr marL="457200" marR="0" lvl="0" indent="-381000" algn="l" rtl="0">
              <a:lnSpc>
                <a:spcPct val="90000"/>
              </a:lnSpc>
              <a:spcBef>
                <a:spcPts val="1200"/>
              </a:spcBef>
              <a:spcAft>
                <a:spcPts val="0"/>
              </a:spcAft>
              <a:buSzPts val="2400"/>
              <a:buFont typeface="Calibri"/>
              <a:buChar char="●"/>
              <a:defRPr sz="2400" b="0" i="0" u="none" strike="noStrike" cap="none">
                <a:latin typeface="Calibri"/>
                <a:ea typeface="Calibri"/>
                <a:cs typeface="Calibri"/>
                <a:sym typeface="Calibri"/>
              </a:defRPr>
            </a:lvl1pPr>
            <a:lvl2pPr marL="914400" marR="0" lvl="1" indent="-368300" algn="l" rtl="0">
              <a:lnSpc>
                <a:spcPct val="90000"/>
              </a:lnSpc>
              <a:spcBef>
                <a:spcPts val="200"/>
              </a:spcBef>
              <a:spcAft>
                <a:spcPts val="0"/>
              </a:spcAft>
              <a:buSzPts val="2200"/>
              <a:buFont typeface="Calibri"/>
              <a:buChar char="○"/>
              <a:defRPr sz="2200" b="0" i="0" u="none" strike="noStrike" cap="none">
                <a:latin typeface="Calibri"/>
                <a:ea typeface="Calibri"/>
                <a:cs typeface="Calibri"/>
                <a:sym typeface="Calibri"/>
              </a:defRPr>
            </a:lvl2pPr>
            <a:lvl3pPr marL="1371600" marR="0" lvl="2" indent="-355600" algn="l" rtl="0">
              <a:lnSpc>
                <a:spcPct val="90000"/>
              </a:lnSpc>
              <a:spcBef>
                <a:spcPts val="400"/>
              </a:spcBef>
              <a:spcAft>
                <a:spcPts val="0"/>
              </a:spcAft>
              <a:buSzPts val="2000"/>
              <a:buFont typeface="Calibri"/>
              <a:buChar char="■"/>
              <a:defRPr sz="2000" b="0" i="0" u="none" strike="noStrike" cap="none">
                <a:latin typeface="Calibri"/>
                <a:ea typeface="Calibri"/>
                <a:cs typeface="Calibri"/>
                <a:sym typeface="Calibri"/>
              </a:defRPr>
            </a:lvl3pPr>
            <a:lvl4pPr marL="1828800" marR="0" lvl="3" indent="-330200" algn="l" rtl="0">
              <a:lnSpc>
                <a:spcPct val="90000"/>
              </a:lnSpc>
              <a:spcBef>
                <a:spcPts val="400"/>
              </a:spcBef>
              <a:spcAft>
                <a:spcPts val="0"/>
              </a:spcAft>
              <a:buSzPts val="1600"/>
              <a:buFont typeface="Calibri"/>
              <a:buChar char="●"/>
              <a:defRPr sz="1600" b="0" i="0" u="none" strike="noStrike" cap="none">
                <a:latin typeface="Calibri"/>
                <a:ea typeface="Calibri"/>
                <a:cs typeface="Calibri"/>
                <a:sym typeface="Calibri"/>
              </a:defRPr>
            </a:lvl4pPr>
            <a:lvl5pPr marL="2286000" marR="0" lvl="4" indent="-317500" algn="l" rtl="0">
              <a:lnSpc>
                <a:spcPct val="90000"/>
              </a:lnSpc>
              <a:spcBef>
                <a:spcPts val="400"/>
              </a:spcBef>
              <a:spcAft>
                <a:spcPts val="0"/>
              </a:spcAft>
              <a:buSzPts val="1400"/>
              <a:buFont typeface="Calibri"/>
              <a:buChar char="○"/>
              <a:defRPr sz="1400" b="0" i="0" u="none" strike="noStrike" cap="none">
                <a:latin typeface="Calibri"/>
                <a:ea typeface="Calibri"/>
                <a:cs typeface="Calibri"/>
                <a:sym typeface="Calibri"/>
              </a:defRPr>
            </a:lvl5pPr>
            <a:lvl6pPr marL="2743200" marR="0" lvl="5" indent="-317500" algn="l" rtl="0">
              <a:lnSpc>
                <a:spcPct val="90000"/>
              </a:lnSpc>
              <a:spcBef>
                <a:spcPts val="400"/>
              </a:spcBef>
              <a:spcAft>
                <a:spcPts val="0"/>
              </a:spcAft>
              <a:buSzPts val="1400"/>
              <a:buFont typeface="Calibri"/>
              <a:buChar char="■"/>
              <a:defRPr sz="1400" b="0" i="0" u="none" strike="noStrike" cap="none">
                <a:latin typeface="Calibri"/>
                <a:ea typeface="Calibri"/>
                <a:cs typeface="Calibri"/>
                <a:sym typeface="Calibri"/>
              </a:defRPr>
            </a:lvl6pPr>
            <a:lvl7pPr marL="3200400" marR="0" lvl="6" indent="-317500" algn="l" rtl="0">
              <a:lnSpc>
                <a:spcPct val="90000"/>
              </a:lnSpc>
              <a:spcBef>
                <a:spcPts val="400"/>
              </a:spcBef>
              <a:spcAft>
                <a:spcPts val="0"/>
              </a:spcAft>
              <a:buSzPts val="1400"/>
              <a:buFont typeface="Calibri"/>
              <a:buChar char="●"/>
              <a:defRPr sz="1400" b="0" i="0" u="none" strike="noStrike" cap="none">
                <a:latin typeface="Calibri"/>
                <a:ea typeface="Calibri"/>
                <a:cs typeface="Calibri"/>
                <a:sym typeface="Calibri"/>
              </a:defRPr>
            </a:lvl7pPr>
            <a:lvl8pPr marL="3657600" marR="0" lvl="7" indent="-317500" algn="l" rtl="0">
              <a:lnSpc>
                <a:spcPct val="90000"/>
              </a:lnSpc>
              <a:spcBef>
                <a:spcPts val="400"/>
              </a:spcBef>
              <a:spcAft>
                <a:spcPts val="0"/>
              </a:spcAft>
              <a:buSzPts val="1400"/>
              <a:buFont typeface="Calibri"/>
              <a:buChar char="○"/>
              <a:defRPr sz="1400" b="0" i="0" u="none" strike="noStrike" cap="none">
                <a:latin typeface="Calibri"/>
                <a:ea typeface="Calibri"/>
                <a:cs typeface="Calibri"/>
                <a:sym typeface="Calibri"/>
              </a:defRPr>
            </a:lvl8pPr>
            <a:lvl9pPr marL="4114800" marR="0" lvl="8" indent="-317500" algn="l" rtl="0">
              <a:lnSpc>
                <a:spcPct val="90000"/>
              </a:lnSpc>
              <a:spcBef>
                <a:spcPts val="400"/>
              </a:spcBef>
              <a:spcAft>
                <a:spcPts val="400"/>
              </a:spcAft>
              <a:buSzPts val="1400"/>
              <a:buFont typeface="Calibri"/>
              <a:buChar char="■"/>
              <a:defRPr sz="1400" b="0" i="0" u="none" strike="noStrike" cap="none">
                <a:latin typeface="Calibri"/>
                <a:ea typeface="Calibri"/>
                <a:cs typeface="Calibri"/>
                <a:sym typeface="Calibri"/>
              </a:defRPr>
            </a:lvl9pPr>
          </a:lstStyle>
          <a:p>
            <a:endParaRPr/>
          </a:p>
        </p:txBody>
      </p:sp>
      <p:sp>
        <p:nvSpPr>
          <p:cNvPr id="60" name="Google Shape;60;p14"/>
          <p:cNvSpPr txBox="1">
            <a:spLocks noGrp="1"/>
          </p:cNvSpPr>
          <p:nvPr>
            <p:ph type="sldNum" idx="12"/>
          </p:nvPr>
        </p:nvSpPr>
        <p:spPr>
          <a:xfrm>
            <a:off x="7425345" y="4844839"/>
            <a:ext cx="984000" cy="2739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1" b="0" i="0" u="none" strike="noStrike" cap="none">
                <a:solidFill>
                  <a:srgbClr val="EF7C2F"/>
                </a:solidFill>
                <a:latin typeface="Calibri"/>
                <a:ea typeface="Calibri"/>
                <a:cs typeface="Calibri"/>
                <a:sym typeface="Calibri"/>
              </a:defRPr>
            </a:lvl1pPr>
            <a:lvl2pPr marL="0" marR="0" lvl="1" indent="0" algn="r" rtl="0">
              <a:spcBef>
                <a:spcPts val="0"/>
              </a:spcBef>
              <a:buNone/>
              <a:defRPr sz="1051" b="0" i="0" u="none" strike="noStrike" cap="none">
                <a:solidFill>
                  <a:srgbClr val="EF7C2F"/>
                </a:solidFill>
                <a:latin typeface="Calibri"/>
                <a:ea typeface="Calibri"/>
                <a:cs typeface="Calibri"/>
                <a:sym typeface="Calibri"/>
              </a:defRPr>
            </a:lvl2pPr>
            <a:lvl3pPr marL="0" marR="0" lvl="2" indent="0" algn="r" rtl="0">
              <a:spcBef>
                <a:spcPts val="0"/>
              </a:spcBef>
              <a:buNone/>
              <a:defRPr sz="1051" b="0" i="0" u="none" strike="noStrike" cap="none">
                <a:solidFill>
                  <a:srgbClr val="EF7C2F"/>
                </a:solidFill>
                <a:latin typeface="Calibri"/>
                <a:ea typeface="Calibri"/>
                <a:cs typeface="Calibri"/>
                <a:sym typeface="Calibri"/>
              </a:defRPr>
            </a:lvl3pPr>
            <a:lvl4pPr marL="0" marR="0" lvl="3" indent="0" algn="r" rtl="0">
              <a:spcBef>
                <a:spcPts val="0"/>
              </a:spcBef>
              <a:buNone/>
              <a:defRPr sz="1051" b="0" i="0" u="none" strike="noStrike" cap="none">
                <a:solidFill>
                  <a:srgbClr val="EF7C2F"/>
                </a:solidFill>
                <a:latin typeface="Calibri"/>
                <a:ea typeface="Calibri"/>
                <a:cs typeface="Calibri"/>
                <a:sym typeface="Calibri"/>
              </a:defRPr>
            </a:lvl4pPr>
            <a:lvl5pPr marL="0" marR="0" lvl="4" indent="0" algn="r" rtl="0">
              <a:spcBef>
                <a:spcPts val="0"/>
              </a:spcBef>
              <a:buNone/>
              <a:defRPr sz="1051" b="0" i="0" u="none" strike="noStrike" cap="none">
                <a:solidFill>
                  <a:srgbClr val="EF7C2F"/>
                </a:solidFill>
                <a:latin typeface="Calibri"/>
                <a:ea typeface="Calibri"/>
                <a:cs typeface="Calibri"/>
                <a:sym typeface="Calibri"/>
              </a:defRPr>
            </a:lvl5pPr>
            <a:lvl6pPr marL="0" marR="0" lvl="5" indent="0" algn="r" rtl="0">
              <a:spcBef>
                <a:spcPts val="0"/>
              </a:spcBef>
              <a:buNone/>
              <a:defRPr sz="1051" b="0" i="0" u="none" strike="noStrike" cap="none">
                <a:solidFill>
                  <a:srgbClr val="EF7C2F"/>
                </a:solidFill>
                <a:latin typeface="Calibri"/>
                <a:ea typeface="Calibri"/>
                <a:cs typeface="Calibri"/>
                <a:sym typeface="Calibri"/>
              </a:defRPr>
            </a:lvl6pPr>
            <a:lvl7pPr marL="0" marR="0" lvl="6" indent="0" algn="r" rtl="0">
              <a:spcBef>
                <a:spcPts val="0"/>
              </a:spcBef>
              <a:buNone/>
              <a:defRPr sz="1051" b="0" i="0" u="none" strike="noStrike" cap="none">
                <a:solidFill>
                  <a:srgbClr val="EF7C2F"/>
                </a:solidFill>
                <a:latin typeface="Calibri"/>
                <a:ea typeface="Calibri"/>
                <a:cs typeface="Calibri"/>
                <a:sym typeface="Calibri"/>
              </a:defRPr>
            </a:lvl7pPr>
            <a:lvl8pPr marL="0" marR="0" lvl="7" indent="0" algn="r" rtl="0">
              <a:spcBef>
                <a:spcPts val="0"/>
              </a:spcBef>
              <a:buNone/>
              <a:defRPr sz="1051" b="0" i="0" u="none" strike="noStrike" cap="none">
                <a:solidFill>
                  <a:srgbClr val="EF7C2F"/>
                </a:solidFill>
                <a:latin typeface="Calibri"/>
                <a:ea typeface="Calibri"/>
                <a:cs typeface="Calibri"/>
                <a:sym typeface="Calibri"/>
              </a:defRPr>
            </a:lvl8pPr>
            <a:lvl9pPr marL="0" marR="0" lvl="8" indent="0" algn="r" rtl="0">
              <a:spcBef>
                <a:spcPts val="0"/>
              </a:spcBef>
              <a:buNone/>
              <a:defRPr sz="1051" b="0" i="0" u="none" strike="noStrike" cap="none">
                <a:solidFill>
                  <a:srgbClr val="EF7C2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no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Nunito"/>
              <a:buNone/>
              <a:defRPr sz="2800">
                <a:solidFill>
                  <a:schemeClr val="dk1"/>
                </a:solidFill>
                <a:latin typeface="Nunito"/>
                <a:ea typeface="Nunito"/>
                <a:cs typeface="Nunito"/>
                <a:sym typeface="Nuni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Nunito"/>
              <a:buChar char="●"/>
              <a:defRPr sz="1800">
                <a:solidFill>
                  <a:schemeClr val="dk2"/>
                </a:solidFill>
                <a:latin typeface="Nunito"/>
                <a:ea typeface="Nunito"/>
                <a:cs typeface="Nunito"/>
                <a:sym typeface="Nunito"/>
              </a:defRPr>
            </a:lvl1pPr>
            <a:lvl2pPr marL="914400" lvl="1"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2pPr>
            <a:lvl3pPr marL="1371600" lvl="2"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3pPr>
            <a:lvl4pPr marL="1828800" lvl="3"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4pPr>
            <a:lvl5pPr marL="2286000" lvl="4"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5pPr>
            <a:lvl6pPr marL="2743200" lvl="5"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6pPr>
            <a:lvl7pPr marL="3200400" lvl="6"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7pPr>
            <a:lvl8pPr marL="3657600" lvl="7" indent="-317500">
              <a:lnSpc>
                <a:spcPct val="115000"/>
              </a:lnSpc>
              <a:spcBef>
                <a:spcPts val="1600"/>
              </a:spcBef>
              <a:spcAft>
                <a:spcPts val="0"/>
              </a:spcAft>
              <a:buClr>
                <a:schemeClr val="dk2"/>
              </a:buClr>
              <a:buSzPts val="1400"/>
              <a:buFont typeface="Nunito"/>
              <a:buChar char="○"/>
              <a:defRPr>
                <a:solidFill>
                  <a:schemeClr val="dk2"/>
                </a:solidFill>
                <a:latin typeface="Nunito"/>
                <a:ea typeface="Nunito"/>
                <a:cs typeface="Nunito"/>
                <a:sym typeface="Nunito"/>
              </a:defRPr>
            </a:lvl8pPr>
            <a:lvl9pPr marL="4114800" lvl="8" indent="-317500">
              <a:lnSpc>
                <a:spcPct val="115000"/>
              </a:lnSpc>
              <a:spcBef>
                <a:spcPts val="1600"/>
              </a:spcBef>
              <a:spcAft>
                <a:spcPts val="1600"/>
              </a:spcAft>
              <a:buClr>
                <a:schemeClr val="dk2"/>
              </a:buClr>
              <a:buSzPts val="1400"/>
              <a:buFont typeface="Nunito"/>
              <a:buChar char="■"/>
              <a:defRPr>
                <a:solidFill>
                  <a:schemeClr val="dk2"/>
                </a:solidFill>
                <a:latin typeface="Nunito"/>
                <a:ea typeface="Nunito"/>
                <a:cs typeface="Nunito"/>
                <a:sym typeface="Nuni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3" r:id="rId4"/>
    <p:sldLayoutId id="2147483659" r:id="rId5"/>
    <p:sldLayoutId id="2147483660"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emorgan@nd.edu"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hyperlink" Target="mailto:conduct-reports@hathitrust.org"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64"/>
        <p:cNvGrpSpPr/>
        <p:nvPr/>
      </p:nvGrpSpPr>
      <p:grpSpPr>
        <a:xfrm>
          <a:off x="0" y="0"/>
          <a:ext cx="0" cy="0"/>
          <a:chOff x="0" y="0"/>
          <a:chExt cx="0" cy="0"/>
        </a:xfrm>
      </p:grpSpPr>
      <p:sp>
        <p:nvSpPr>
          <p:cNvPr id="65" name="Google Shape;65;p15"/>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dirty="0">
                <a:solidFill>
                  <a:srgbClr val="000000"/>
                </a:solidFill>
              </a:rPr>
              <a:t>Eric Lease Morgan &lt;</a:t>
            </a:r>
            <a:r>
              <a:rPr lang="en" b="1" dirty="0" err="1">
                <a:solidFill>
                  <a:srgbClr val="000000"/>
                </a:solidFill>
              </a:rPr>
              <a:t>emorgan@nd.edu</a:t>
            </a:r>
            <a:r>
              <a:rPr lang="en" b="1" dirty="0">
                <a:solidFill>
                  <a:srgbClr val="000000"/>
                </a:solidFill>
              </a:rPr>
              <a:t>&gt;</a:t>
            </a:r>
            <a:endParaRPr b="1" dirty="0">
              <a:solidFill>
                <a:srgbClr val="000000"/>
              </a:solidFill>
            </a:endParaRPr>
          </a:p>
        </p:txBody>
      </p:sp>
      <p:sp>
        <p:nvSpPr>
          <p:cNvPr id="66" name="Google Shape;66;p15"/>
          <p:cNvSpPr txBox="1">
            <a:spLocks noGrp="1"/>
          </p:cNvSpPr>
          <p:nvPr>
            <p:ph type="subTitle" idx="1"/>
          </p:nvPr>
        </p:nvSpPr>
        <p:spPr>
          <a:xfrm>
            <a:off x="327425" y="2272325"/>
            <a:ext cx="8520600" cy="792600"/>
          </a:xfrm>
          <a:prstGeom prst="rect">
            <a:avLst/>
          </a:prstGeom>
        </p:spPr>
        <p:txBody>
          <a:bodyPr spcFirstLastPara="1" wrap="square" lIns="91425" tIns="91425" rIns="91425" bIns="91425" anchor="t" anchorCtr="0">
            <a:noAutofit/>
          </a:bodyPr>
          <a:lstStyle/>
          <a:p>
            <a:pPr marL="0" lvl="0" indent="0"/>
            <a:r>
              <a:rPr lang="en-US" b="1" dirty="0">
                <a:solidFill>
                  <a:srgbClr val="000000"/>
                </a:solidFill>
              </a:rPr>
              <a:t>How to Read a Whole </a:t>
            </a:r>
            <a:r>
              <a:rPr lang="en-US" b="1" dirty="0" err="1">
                <a:solidFill>
                  <a:srgbClr val="000000"/>
                </a:solidFill>
              </a:rPr>
              <a:t>HathiTrust</a:t>
            </a:r>
            <a:r>
              <a:rPr lang="en-US" b="1" dirty="0">
                <a:solidFill>
                  <a:srgbClr val="000000"/>
                </a:solidFill>
              </a:rPr>
              <a:t> Collection</a:t>
            </a:r>
            <a:endParaRPr b="1" dirty="0">
              <a:solidFill>
                <a:srgbClr val="000000"/>
              </a:solidFill>
            </a:endParaRPr>
          </a:p>
        </p:txBody>
      </p:sp>
      <p:sp>
        <p:nvSpPr>
          <p:cNvPr id="67" name="Google Shape;67;p15"/>
          <p:cNvSpPr txBox="1">
            <a:spLocks noGrp="1"/>
          </p:cNvSpPr>
          <p:nvPr>
            <p:ph type="subTitle" idx="1"/>
          </p:nvPr>
        </p:nvSpPr>
        <p:spPr>
          <a:xfrm>
            <a:off x="311700" y="33675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dirty="0">
                <a:solidFill>
                  <a:srgbClr val="000000"/>
                </a:solidFill>
              </a:rPr>
              <a:t>Monday, July 11, 2022</a:t>
            </a:r>
            <a:endParaRPr b="1" dirty="0">
              <a:solidFill>
                <a:srgbClr val="000000"/>
              </a:solidFill>
            </a:endParaRPr>
          </a:p>
        </p:txBody>
      </p:sp>
      <p:pic>
        <p:nvPicPr>
          <p:cNvPr id="68" name="Google Shape;68;p15"/>
          <p:cNvPicPr preferRelativeResize="0"/>
          <p:nvPr/>
        </p:nvPicPr>
        <p:blipFill>
          <a:blip r:embed="rId3">
            <a:alphaModFix/>
          </a:blip>
          <a:stretch>
            <a:fillRect/>
          </a:stretch>
        </p:blipFill>
        <p:spPr>
          <a:xfrm>
            <a:off x="2004538" y="304800"/>
            <a:ext cx="5166369" cy="196752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lvl="0"/>
            <a:r>
              <a:rPr lang="en-US" dirty="0"/>
              <a:t>Step #4 of 7 - Download full text</a:t>
            </a:r>
            <a:endParaRPr dirty="0">
              <a:latin typeface="Nunito"/>
              <a:ea typeface="Nunito"/>
              <a:cs typeface="Nunito"/>
              <a:sym typeface="Nunito"/>
            </a:endParaRPr>
          </a:p>
        </p:txBody>
      </p:sp>
      <p:sp>
        <p:nvSpPr>
          <p:cNvPr id="127" name="Google Shape;12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285750" indent="-285750">
              <a:lnSpc>
                <a:spcPct val="120000"/>
              </a:lnSpc>
              <a:spcAft>
                <a:spcPts val="400"/>
              </a:spcAft>
            </a:pPr>
            <a:endParaRPr lang="en-US" dirty="0">
              <a:solidFill>
                <a:schemeClr val="accent2"/>
              </a:solidFill>
            </a:endParaRPr>
          </a:p>
          <a:p>
            <a:pPr marL="285750" indent="-285750">
              <a:lnSpc>
                <a:spcPct val="120000"/>
              </a:lnSpc>
              <a:spcAft>
                <a:spcPts val="400"/>
              </a:spcAft>
            </a:pPr>
            <a:r>
              <a:rPr lang="en-US" dirty="0">
                <a:solidFill>
                  <a:schemeClr val="accent2"/>
                </a:solidFill>
              </a:rPr>
              <a:t>The next step is to actually get the data needed for analysis.</a:t>
            </a:r>
          </a:p>
          <a:p>
            <a:pPr marL="285750" indent="-285750">
              <a:lnSpc>
                <a:spcPct val="120000"/>
              </a:lnSpc>
              <a:spcAft>
                <a:spcPts val="400"/>
              </a:spcAft>
            </a:pPr>
            <a:r>
              <a:rPr lang="en-US" dirty="0">
                <a:solidFill>
                  <a:schemeClr val="accent2"/>
                </a:solidFill>
              </a:rPr>
              <a:t>If the student requires only a few items, then using the 'Trust's Web interface to download them might be the way to go.</a:t>
            </a:r>
          </a:p>
          <a:p>
            <a:pPr marL="285750" indent="-285750">
              <a:lnSpc>
                <a:spcPct val="120000"/>
              </a:lnSpc>
              <a:spcAft>
                <a:spcPts val="400"/>
              </a:spcAft>
            </a:pPr>
            <a:r>
              <a:rPr lang="en-US" dirty="0">
                <a:solidFill>
                  <a:schemeClr val="accent2"/>
                </a:solidFill>
              </a:rPr>
              <a:t>If more than a few items are required, then the process is more efficient if it were automated.</a:t>
            </a:r>
          </a:p>
          <a:p>
            <a:pPr marL="285750" indent="-285750">
              <a:lnSpc>
                <a:spcPct val="120000"/>
              </a:lnSpc>
              <a:spcAft>
                <a:spcPts val="400"/>
              </a:spcAft>
            </a:pPr>
            <a:r>
              <a:rPr lang="en-US" dirty="0">
                <a:solidFill>
                  <a:schemeClr val="accent2"/>
                </a:solidFill>
              </a:rPr>
              <a:t>This is exactly what the </a:t>
            </a:r>
            <a:r>
              <a:rPr lang="en-US" dirty="0" err="1">
                <a:solidFill>
                  <a:schemeClr val="accent2"/>
                </a:solidFill>
              </a:rPr>
              <a:t>HathiTrust</a:t>
            </a:r>
            <a:r>
              <a:rPr lang="en-US" dirty="0">
                <a:solidFill>
                  <a:schemeClr val="accent2"/>
                </a:solidFill>
              </a:rPr>
              <a:t> Data API is for.</a:t>
            </a:r>
          </a:p>
          <a:p>
            <a:pPr marL="285750" indent="-285750">
              <a:lnSpc>
                <a:spcPct val="120000"/>
              </a:lnSpc>
              <a:spcAft>
                <a:spcPts val="400"/>
              </a:spcAft>
            </a:pPr>
            <a:r>
              <a:rPr lang="en-US" dirty="0">
                <a:solidFill>
                  <a:schemeClr val="accent2"/>
                </a:solidFill>
              </a:rPr>
              <a:t>A set of scripts called htid2books serves this purpose too.</a:t>
            </a:r>
            <a:endParaRPr dirty="0">
              <a:solidFill>
                <a:schemeClr val="accent2"/>
              </a:solidFill>
            </a:endParaRPr>
          </a:p>
        </p:txBody>
      </p:sp>
    </p:spTree>
    <p:extLst>
      <p:ext uri="{BB962C8B-B14F-4D97-AF65-F5344CB8AC3E}">
        <p14:creationId xmlns:p14="http://schemas.microsoft.com/office/powerpoint/2010/main" val="1342112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lvl="0"/>
            <a:r>
              <a:rPr lang="en-US" dirty="0"/>
              <a:t>Step #5 of 7 - Create a data set</a:t>
            </a:r>
            <a:endParaRPr dirty="0">
              <a:latin typeface="Nunito"/>
              <a:ea typeface="Nunito"/>
              <a:cs typeface="Nunito"/>
              <a:sym typeface="Nunito"/>
            </a:endParaRPr>
          </a:p>
        </p:txBody>
      </p:sp>
      <p:sp>
        <p:nvSpPr>
          <p:cNvPr id="127" name="Google Shape;12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285750" indent="-285750">
              <a:lnSpc>
                <a:spcPct val="120000"/>
              </a:lnSpc>
              <a:spcAft>
                <a:spcPts val="400"/>
              </a:spcAft>
            </a:pPr>
            <a:endParaRPr lang="en-US" dirty="0">
              <a:solidFill>
                <a:schemeClr val="accent2"/>
              </a:solidFill>
            </a:endParaRPr>
          </a:p>
          <a:p>
            <a:pPr marL="285750" indent="-285750">
              <a:lnSpc>
                <a:spcPct val="120000"/>
              </a:lnSpc>
              <a:spcAft>
                <a:spcPts val="400"/>
              </a:spcAft>
            </a:pPr>
            <a:r>
              <a:rPr lang="en-US" dirty="0">
                <a:solidFill>
                  <a:schemeClr val="accent2"/>
                </a:solidFill>
              </a:rPr>
              <a:t>By applying text mining and natural language processing against the corpus, and then saving the result as a set of structured data, the researcher can model the data for the purposes of: </a:t>
            </a:r>
          </a:p>
          <a:p>
            <a:pPr marL="800100" lvl="1">
              <a:lnSpc>
                <a:spcPct val="100000"/>
              </a:lnSpc>
              <a:spcBef>
                <a:spcPts val="400"/>
              </a:spcBef>
              <a:spcAft>
                <a:spcPts val="400"/>
              </a:spcAft>
              <a:buFont typeface="+mj-lt"/>
              <a:buAutoNum type="arabicPeriod"/>
            </a:pPr>
            <a:r>
              <a:rPr lang="en-US" sz="1800" dirty="0">
                <a:solidFill>
                  <a:schemeClr val="accent2"/>
                </a:solidFill>
              </a:rPr>
              <a:t>reading the the corpus at a distance</a:t>
            </a:r>
          </a:p>
          <a:p>
            <a:pPr marL="800100" lvl="1">
              <a:lnSpc>
                <a:spcPct val="100000"/>
              </a:lnSpc>
              <a:spcBef>
                <a:spcPts val="400"/>
              </a:spcBef>
              <a:spcAft>
                <a:spcPts val="400"/>
              </a:spcAft>
              <a:buFont typeface="+mj-lt"/>
              <a:buAutoNum type="arabicPeriod"/>
            </a:pPr>
            <a:r>
              <a:rPr lang="en-US" sz="1800" dirty="0">
                <a:solidFill>
                  <a:schemeClr val="accent2"/>
                </a:solidFill>
              </a:rPr>
              <a:t>addressing specific research questions</a:t>
            </a:r>
          </a:p>
          <a:p>
            <a:pPr marL="285750" indent="-285750">
              <a:lnSpc>
                <a:spcPct val="120000"/>
              </a:lnSpc>
              <a:spcAft>
                <a:spcPts val="400"/>
              </a:spcAft>
            </a:pPr>
            <a:r>
              <a:rPr lang="en-US" dirty="0">
                <a:solidFill>
                  <a:schemeClr val="accent2"/>
                </a:solidFill>
              </a:rPr>
              <a:t>This is what another tool -- the Distant Reader Toolbox -- is intended to do.</a:t>
            </a:r>
            <a:endParaRPr dirty="0">
              <a:solidFill>
                <a:schemeClr val="accent2"/>
              </a:solidFill>
            </a:endParaRPr>
          </a:p>
        </p:txBody>
      </p:sp>
    </p:spTree>
    <p:extLst>
      <p:ext uri="{BB962C8B-B14F-4D97-AF65-F5344CB8AC3E}">
        <p14:creationId xmlns:p14="http://schemas.microsoft.com/office/powerpoint/2010/main" val="2030415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lvl="0"/>
            <a:r>
              <a:rPr lang="en-US" dirty="0"/>
              <a:t>Step #6 of 7 - Address the research question</a:t>
            </a:r>
            <a:endParaRPr dirty="0">
              <a:latin typeface="Nunito"/>
              <a:ea typeface="Nunito"/>
              <a:cs typeface="Nunito"/>
              <a:sym typeface="Nunito"/>
            </a:endParaRPr>
          </a:p>
        </p:txBody>
      </p:sp>
      <p:sp>
        <p:nvSpPr>
          <p:cNvPr id="127" name="Google Shape;12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indent="0">
              <a:lnSpc>
                <a:spcPct val="120000"/>
              </a:lnSpc>
              <a:spcAft>
                <a:spcPts val="400"/>
              </a:spcAft>
              <a:buNone/>
            </a:pPr>
            <a:endParaRPr lang="en-US" dirty="0">
              <a:solidFill>
                <a:schemeClr val="accent2"/>
              </a:solidFill>
            </a:endParaRPr>
          </a:p>
          <a:p>
            <a:pPr marL="0" indent="0">
              <a:lnSpc>
                <a:spcPct val="120000"/>
              </a:lnSpc>
              <a:spcAft>
                <a:spcPts val="400"/>
              </a:spcAft>
              <a:buNone/>
            </a:pPr>
            <a:r>
              <a:rPr lang="en-US" dirty="0">
                <a:solidFill>
                  <a:schemeClr val="accent2"/>
                </a:solidFill>
              </a:rPr>
              <a:t>This step includes many sub-steps, such as:</a:t>
            </a:r>
          </a:p>
          <a:p>
            <a:pPr marL="0" indent="0">
              <a:lnSpc>
                <a:spcPct val="120000"/>
              </a:lnSpc>
              <a:spcAft>
                <a:spcPts val="400"/>
              </a:spcAft>
              <a:buNone/>
            </a:pPr>
            <a:endParaRPr lang="en-US" dirty="0">
              <a:solidFill>
                <a:schemeClr val="accent2"/>
              </a:solidFill>
            </a:endParaRPr>
          </a:p>
          <a:p>
            <a:pPr marL="742950" lvl="1" indent="-285750">
              <a:lnSpc>
                <a:spcPct val="120000"/>
              </a:lnSpc>
              <a:spcBef>
                <a:spcPts val="0"/>
              </a:spcBef>
              <a:spcAft>
                <a:spcPts val="400"/>
              </a:spcAft>
            </a:pPr>
            <a:r>
              <a:rPr lang="en-US" sz="1800" dirty="0">
                <a:solidFill>
                  <a:schemeClr val="accent2"/>
                </a:solidFill>
              </a:rPr>
              <a:t>evaluating extent, aboutness, and frequencies</a:t>
            </a:r>
          </a:p>
          <a:p>
            <a:pPr marL="742950" lvl="1" indent="-285750">
              <a:lnSpc>
                <a:spcPct val="120000"/>
              </a:lnSpc>
              <a:spcBef>
                <a:spcPts val="0"/>
              </a:spcBef>
              <a:spcAft>
                <a:spcPts val="400"/>
              </a:spcAft>
            </a:pPr>
            <a:r>
              <a:rPr lang="en-US" sz="1800" dirty="0">
                <a:solidFill>
                  <a:schemeClr val="accent2"/>
                </a:solidFill>
              </a:rPr>
              <a:t>performing feature reduction and clustering</a:t>
            </a:r>
          </a:p>
          <a:p>
            <a:pPr marL="742950" lvl="1" indent="-285750">
              <a:lnSpc>
                <a:spcPct val="120000"/>
              </a:lnSpc>
              <a:spcBef>
                <a:spcPts val="0"/>
              </a:spcBef>
              <a:spcAft>
                <a:spcPts val="400"/>
              </a:spcAft>
            </a:pPr>
            <a:r>
              <a:rPr lang="en-US" sz="1800" dirty="0">
                <a:solidFill>
                  <a:schemeClr val="accent2"/>
                </a:solidFill>
              </a:rPr>
              <a:t>doing information retrieval</a:t>
            </a:r>
          </a:p>
          <a:p>
            <a:pPr marL="742950" lvl="1" indent="-285750">
              <a:lnSpc>
                <a:spcPct val="120000"/>
              </a:lnSpc>
              <a:spcBef>
                <a:spcPts val="0"/>
              </a:spcBef>
              <a:spcAft>
                <a:spcPts val="400"/>
              </a:spcAft>
            </a:pPr>
            <a:r>
              <a:rPr lang="en-US" sz="1800" dirty="0">
                <a:solidFill>
                  <a:schemeClr val="accent2"/>
                </a:solidFill>
              </a:rPr>
              <a:t>modeling grammar and semantics</a:t>
            </a:r>
          </a:p>
        </p:txBody>
      </p:sp>
    </p:spTree>
    <p:extLst>
      <p:ext uri="{BB962C8B-B14F-4D97-AF65-F5344CB8AC3E}">
        <p14:creationId xmlns:p14="http://schemas.microsoft.com/office/powerpoint/2010/main" val="586165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lvl="0"/>
            <a:r>
              <a:rPr lang="en-US" dirty="0"/>
              <a:t>So, what is a man? Some answers include…</a:t>
            </a:r>
            <a:endParaRPr dirty="0">
              <a:latin typeface="Nunito"/>
              <a:ea typeface="Nunito"/>
              <a:cs typeface="Nunito"/>
              <a:sym typeface="Nunito"/>
            </a:endParaRPr>
          </a:p>
        </p:txBody>
      </p:sp>
      <p:sp>
        <p:nvSpPr>
          <p:cNvPr id="127" name="Google Shape;12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a:bodyPr>
          <a:lstStyle/>
          <a:p>
            <a:pPr marL="285750" indent="-285750">
              <a:lnSpc>
                <a:spcPct val="120000"/>
              </a:lnSpc>
              <a:spcAft>
                <a:spcPts val="400"/>
              </a:spcAft>
            </a:pPr>
            <a:endParaRPr lang="en-US" dirty="0">
              <a:solidFill>
                <a:schemeClr val="accent2"/>
              </a:solidFill>
            </a:endParaRPr>
          </a:p>
          <a:p>
            <a:pPr marL="285750" indent="-285750">
              <a:lnSpc>
                <a:spcPct val="120000"/>
              </a:lnSpc>
              <a:spcAft>
                <a:spcPts val="400"/>
              </a:spcAft>
            </a:pPr>
            <a:r>
              <a:rPr lang="en-US" dirty="0">
                <a:solidFill>
                  <a:schemeClr val="accent2"/>
                </a:solidFill>
              </a:rPr>
              <a:t>A man is a golden impossibility.</a:t>
            </a:r>
          </a:p>
          <a:p>
            <a:pPr marL="285750" indent="-285750">
              <a:lnSpc>
                <a:spcPct val="120000"/>
              </a:lnSpc>
              <a:spcAft>
                <a:spcPts val="400"/>
              </a:spcAft>
            </a:pPr>
            <a:r>
              <a:rPr lang="en-US" dirty="0">
                <a:solidFill>
                  <a:schemeClr val="accent2"/>
                </a:solidFill>
              </a:rPr>
              <a:t>A divine person is the prophecy of the mind; a friend is the hope of the heart.</a:t>
            </a:r>
          </a:p>
          <a:p>
            <a:pPr marL="285750" indent="-285750">
              <a:lnSpc>
                <a:spcPct val="120000"/>
              </a:lnSpc>
              <a:spcAft>
                <a:spcPts val="400"/>
              </a:spcAft>
            </a:pPr>
            <a:r>
              <a:rPr lang="en-US" dirty="0">
                <a:solidFill>
                  <a:schemeClr val="accent2"/>
                </a:solidFill>
              </a:rPr>
              <a:t>Human life and its persons are poor empirical pretensions.</a:t>
            </a:r>
          </a:p>
          <a:p>
            <a:pPr marL="285750" indent="-285750">
              <a:lnSpc>
                <a:spcPct val="120000"/>
              </a:lnSpc>
              <a:spcAft>
                <a:spcPts val="400"/>
              </a:spcAft>
            </a:pPr>
            <a:r>
              <a:rPr lang="en-US" dirty="0">
                <a:solidFill>
                  <a:schemeClr val="accent2"/>
                </a:solidFill>
              </a:rPr>
              <a:t>For, rightly, every man is a channel through which heaven </a:t>
            </a:r>
            <a:r>
              <a:rPr lang="en-US" dirty="0" err="1">
                <a:solidFill>
                  <a:schemeClr val="accent2"/>
                </a:solidFill>
              </a:rPr>
              <a:t>floweth</a:t>
            </a:r>
            <a:r>
              <a:rPr lang="en-US" dirty="0">
                <a:solidFill>
                  <a:schemeClr val="accent2"/>
                </a:solidFill>
              </a:rPr>
              <a:t>, and, whilst I fancied I was </a:t>
            </a:r>
            <a:r>
              <a:rPr lang="en-US" dirty="0" err="1">
                <a:solidFill>
                  <a:schemeClr val="accent2"/>
                </a:solidFill>
              </a:rPr>
              <a:t>criticising</a:t>
            </a:r>
            <a:r>
              <a:rPr lang="en-US" dirty="0">
                <a:solidFill>
                  <a:schemeClr val="accent2"/>
                </a:solidFill>
              </a:rPr>
              <a:t> him, I was censuring or rather terminating my own soul.</a:t>
            </a:r>
          </a:p>
          <a:p>
            <a:pPr marL="285750" indent="-285750">
              <a:lnSpc>
                <a:spcPct val="120000"/>
              </a:lnSpc>
              <a:spcAft>
                <a:spcPts val="400"/>
              </a:spcAft>
            </a:pPr>
            <a:r>
              <a:rPr lang="en-US" dirty="0">
                <a:solidFill>
                  <a:schemeClr val="accent2"/>
                </a:solidFill>
              </a:rPr>
              <a:t>A man is a god in ruins.</a:t>
            </a:r>
          </a:p>
          <a:p>
            <a:pPr marL="285750" indent="-285750">
              <a:lnSpc>
                <a:spcPct val="120000"/>
              </a:lnSpc>
              <a:spcAft>
                <a:spcPts val="400"/>
              </a:spcAft>
            </a:pPr>
            <a:r>
              <a:rPr lang="en-US" dirty="0">
                <a:solidFill>
                  <a:schemeClr val="accent2"/>
                </a:solidFill>
              </a:rPr>
              <a:t>Man is a rude bear when men are separated in ships, in mines, in colleges, in monasteries.</a:t>
            </a:r>
          </a:p>
        </p:txBody>
      </p:sp>
    </p:spTree>
    <p:extLst>
      <p:ext uri="{BB962C8B-B14F-4D97-AF65-F5344CB8AC3E}">
        <p14:creationId xmlns:p14="http://schemas.microsoft.com/office/powerpoint/2010/main" val="1925404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lvl="0"/>
            <a:r>
              <a:rPr lang="en-US" dirty="0"/>
              <a:t>Step #7 of 7 - Go to Step #1</a:t>
            </a:r>
            <a:endParaRPr dirty="0">
              <a:latin typeface="Nunito"/>
              <a:ea typeface="Nunito"/>
              <a:cs typeface="Nunito"/>
              <a:sym typeface="Nunito"/>
            </a:endParaRPr>
          </a:p>
        </p:txBody>
      </p:sp>
      <p:sp>
        <p:nvSpPr>
          <p:cNvPr id="127" name="Google Shape;12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285750" indent="-285750">
              <a:lnSpc>
                <a:spcPct val="120000"/>
              </a:lnSpc>
              <a:spcAft>
                <a:spcPts val="400"/>
              </a:spcAft>
            </a:pPr>
            <a:endParaRPr lang="en-US" dirty="0">
              <a:solidFill>
                <a:schemeClr val="accent2"/>
              </a:solidFill>
            </a:endParaRPr>
          </a:p>
          <a:p>
            <a:pPr marL="285750" indent="-285750">
              <a:lnSpc>
                <a:spcPct val="120000"/>
              </a:lnSpc>
              <a:spcAft>
                <a:spcPts val="400"/>
              </a:spcAft>
            </a:pPr>
            <a:r>
              <a:rPr lang="en-US" dirty="0">
                <a:solidFill>
                  <a:schemeClr val="accent2"/>
                </a:solidFill>
              </a:rPr>
              <a:t>This process may have generated more questions than answers.</a:t>
            </a:r>
          </a:p>
          <a:p>
            <a:pPr marL="285750" indent="-285750">
              <a:lnSpc>
                <a:spcPct val="120000"/>
              </a:lnSpc>
              <a:spcAft>
                <a:spcPts val="400"/>
              </a:spcAft>
            </a:pPr>
            <a:r>
              <a:rPr lang="en-US" dirty="0">
                <a:solidFill>
                  <a:schemeClr val="accent2"/>
                </a:solidFill>
              </a:rPr>
              <a:t>Such is an inherent aspect of the research process.</a:t>
            </a:r>
          </a:p>
          <a:p>
            <a:pPr marL="285750" indent="-285750">
              <a:lnSpc>
                <a:spcPct val="120000"/>
              </a:lnSpc>
              <a:spcAft>
                <a:spcPts val="400"/>
              </a:spcAft>
            </a:pPr>
            <a:r>
              <a:rPr lang="en-US" dirty="0">
                <a:solidFill>
                  <a:schemeClr val="accent2"/>
                </a:solidFill>
              </a:rPr>
              <a:t>It behooves the student to repeat the process because research is iterative.</a:t>
            </a:r>
          </a:p>
          <a:p>
            <a:pPr marL="285750" indent="-285750">
              <a:lnSpc>
                <a:spcPct val="120000"/>
              </a:lnSpc>
              <a:spcAft>
                <a:spcPts val="400"/>
              </a:spcAft>
            </a:pPr>
            <a:r>
              <a:rPr lang="en-US" dirty="0">
                <a:solidFill>
                  <a:schemeClr val="accent2"/>
                </a:solidFill>
              </a:rPr>
              <a:t>Go to Step #1.</a:t>
            </a:r>
          </a:p>
        </p:txBody>
      </p:sp>
    </p:spTree>
    <p:extLst>
      <p:ext uri="{BB962C8B-B14F-4D97-AF65-F5344CB8AC3E}">
        <p14:creationId xmlns:p14="http://schemas.microsoft.com/office/powerpoint/2010/main" val="4217009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lvl="0"/>
            <a:r>
              <a:rPr lang="en-US" dirty="0">
                <a:latin typeface="Nunito"/>
                <a:ea typeface="Nunito"/>
                <a:cs typeface="Nunito"/>
                <a:sym typeface="Nunito"/>
              </a:rPr>
              <a:t> </a:t>
            </a:r>
            <a:endParaRPr dirty="0">
              <a:latin typeface="Nunito"/>
              <a:ea typeface="Nunito"/>
              <a:cs typeface="Nunito"/>
              <a:sym typeface="Nunito"/>
            </a:endParaRPr>
          </a:p>
        </p:txBody>
      </p:sp>
      <p:sp>
        <p:nvSpPr>
          <p:cNvPr id="127" name="Google Shape;12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indent="0">
              <a:lnSpc>
                <a:spcPct val="120000"/>
              </a:lnSpc>
              <a:spcAft>
                <a:spcPts val="400"/>
              </a:spcAft>
              <a:buNone/>
            </a:pPr>
            <a:endParaRPr lang="en-US" sz="3600" dirty="0">
              <a:solidFill>
                <a:schemeClr val="accent2"/>
              </a:solidFill>
            </a:endParaRPr>
          </a:p>
          <a:p>
            <a:pPr marL="0" indent="0" algn="ctr">
              <a:lnSpc>
                <a:spcPct val="120000"/>
              </a:lnSpc>
              <a:spcAft>
                <a:spcPts val="400"/>
              </a:spcAft>
              <a:buNone/>
            </a:pPr>
            <a:r>
              <a:rPr lang="en-US" sz="3600" dirty="0">
                <a:solidFill>
                  <a:schemeClr val="accent2"/>
                </a:solidFill>
              </a:rPr>
              <a:t>[Perform live demonstration here.]</a:t>
            </a:r>
          </a:p>
        </p:txBody>
      </p:sp>
    </p:spTree>
    <p:extLst>
      <p:ext uri="{BB962C8B-B14F-4D97-AF65-F5344CB8AC3E}">
        <p14:creationId xmlns:p14="http://schemas.microsoft.com/office/powerpoint/2010/main" val="2515148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32"/>
          <p:cNvSpPr txBox="1">
            <a:spLocks noGrp="1"/>
          </p:cNvSpPr>
          <p:nvPr>
            <p:ph type="title"/>
          </p:nvPr>
        </p:nvSpPr>
        <p:spPr>
          <a:xfrm>
            <a:off x="260775" y="1379400"/>
            <a:ext cx="4045200" cy="238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Nunito"/>
                <a:ea typeface="Nunito"/>
                <a:cs typeface="Nunito"/>
                <a:sym typeface="Nunito"/>
              </a:rPr>
              <a:t>Thank you! </a:t>
            </a:r>
            <a:endParaRPr dirty="0">
              <a:latin typeface="Nunito"/>
              <a:ea typeface="Nunito"/>
              <a:cs typeface="Nunito"/>
              <a:sym typeface="Nunito"/>
            </a:endParaRPr>
          </a:p>
        </p:txBody>
      </p:sp>
      <p:sp>
        <p:nvSpPr>
          <p:cNvPr id="181" name="Google Shape;181;p32"/>
          <p:cNvSpPr txBox="1">
            <a:spLocks noGrp="1"/>
          </p:cNvSpPr>
          <p:nvPr>
            <p:ph type="body" idx="1"/>
          </p:nvPr>
        </p:nvSpPr>
        <p:spPr>
          <a:xfrm>
            <a:off x="4939500" y="1379400"/>
            <a:ext cx="3837000" cy="23847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Font typeface="Nunito"/>
              <a:buChar char="●"/>
            </a:pPr>
            <a:r>
              <a:rPr lang="en">
                <a:latin typeface="Nunito"/>
                <a:ea typeface="Nunito"/>
                <a:cs typeface="Nunito"/>
                <a:sym typeface="Nunito"/>
              </a:rPr>
              <a:t>Please complete the survey</a:t>
            </a:r>
            <a:br>
              <a:rPr lang="en">
                <a:latin typeface="Nunito"/>
                <a:ea typeface="Nunito"/>
                <a:cs typeface="Nunito"/>
                <a:sym typeface="Nunito"/>
              </a:rPr>
            </a:br>
            <a:endParaRPr>
              <a:latin typeface="Nunito"/>
              <a:ea typeface="Nunito"/>
              <a:cs typeface="Nunito"/>
              <a:sym typeface="Nunito"/>
            </a:endParaRPr>
          </a:p>
          <a:p>
            <a:pPr marL="457200" lvl="0" indent="-342900" algn="l" rtl="0">
              <a:spcBef>
                <a:spcPts val="0"/>
              </a:spcBef>
              <a:spcAft>
                <a:spcPts val="0"/>
              </a:spcAft>
              <a:buSzPts val="1800"/>
              <a:buFont typeface="Nunito"/>
              <a:buChar char="●"/>
            </a:pPr>
            <a:r>
              <a:rPr lang="en" sz="1700"/>
              <a:t>Join the buzz on Twitter: #HTCW22</a:t>
            </a:r>
            <a:br>
              <a:rPr lang="en">
                <a:latin typeface="Nunito"/>
                <a:ea typeface="Nunito"/>
                <a:cs typeface="Nunito"/>
                <a:sym typeface="Nunito"/>
              </a:rPr>
            </a:br>
            <a:endParaRPr>
              <a:latin typeface="Nunito"/>
              <a:ea typeface="Nunito"/>
              <a:cs typeface="Nunito"/>
              <a:sym typeface="Nunito"/>
            </a:endParaRPr>
          </a:p>
        </p:txBody>
      </p:sp>
      <p:sp>
        <p:nvSpPr>
          <p:cNvPr id="182" name="Google Shape;182;p32"/>
          <p:cNvSpPr txBox="1"/>
          <p:nvPr/>
        </p:nvSpPr>
        <p:spPr>
          <a:xfrm>
            <a:off x="367500" y="3035809"/>
            <a:ext cx="3938475" cy="178308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latin typeface="Nunito"/>
                <a:ea typeface="Nunito"/>
                <a:cs typeface="Nunito"/>
                <a:sym typeface="Nunito"/>
              </a:rPr>
              <a:t>Eric Lease Morgan </a:t>
            </a:r>
            <a:r>
              <a:rPr lang="en" sz="1600" dirty="0">
                <a:latin typeface="Nunito"/>
                <a:ea typeface="Nunito"/>
                <a:cs typeface="Nunito"/>
                <a:sym typeface="Nunito"/>
                <a:hlinkClick r:id="rId3"/>
              </a:rPr>
              <a:t>emorgan@nd.edu</a:t>
            </a:r>
            <a:endParaRPr lang="en" sz="1600" dirty="0">
              <a:latin typeface="Nunito"/>
              <a:ea typeface="Nunito"/>
              <a:cs typeface="Nunito"/>
              <a:sym typeface="Nunito"/>
            </a:endParaRPr>
          </a:p>
          <a:p>
            <a:pPr marL="0" lvl="0" indent="0" algn="ctr" rtl="0">
              <a:spcBef>
                <a:spcPts val="0"/>
              </a:spcBef>
              <a:spcAft>
                <a:spcPts val="0"/>
              </a:spcAft>
              <a:buNone/>
            </a:pPr>
            <a:endParaRPr lang="en-US" sz="1600" dirty="0">
              <a:latin typeface="Nunito"/>
              <a:ea typeface="Nunito"/>
              <a:cs typeface="Nunito"/>
              <a:sym typeface="Nunito"/>
            </a:endParaRPr>
          </a:p>
          <a:p>
            <a:pPr lvl="0" algn="ctr"/>
            <a:r>
              <a:rPr lang="en-US" sz="1600" dirty="0">
                <a:latin typeface="Nunito"/>
                <a:ea typeface="Nunito"/>
                <a:cs typeface="Nunito"/>
                <a:sym typeface="Nunito"/>
              </a:rPr>
              <a:t>For a more complete version of this presentation, see:</a:t>
            </a:r>
          </a:p>
          <a:p>
            <a:pPr lvl="0" algn="ctr"/>
            <a:endParaRPr lang="en-US" sz="1600" dirty="0">
              <a:latin typeface="Nunito"/>
              <a:ea typeface="Nunito"/>
              <a:cs typeface="Nunito"/>
              <a:sym typeface="Nunito"/>
            </a:endParaRPr>
          </a:p>
          <a:p>
            <a:pPr lvl="0" algn="ctr"/>
            <a:r>
              <a:rPr lang="en-US" sz="1200" dirty="0">
                <a:latin typeface="Nunito"/>
                <a:ea typeface="Nunito"/>
                <a:cs typeface="Nunito"/>
                <a:sym typeface="Nunito"/>
              </a:rPr>
              <a:t> http://</a:t>
            </a:r>
            <a:r>
              <a:rPr lang="en-US" sz="1200" dirty="0" err="1">
                <a:latin typeface="Nunito"/>
                <a:ea typeface="Nunito"/>
                <a:cs typeface="Nunito"/>
                <a:sym typeface="Nunito"/>
              </a:rPr>
              <a:t>dh.crc.nd.edu</a:t>
            </a:r>
            <a:r>
              <a:rPr lang="en-US" sz="1200" dirty="0">
                <a:latin typeface="Nunito"/>
                <a:ea typeface="Nunito"/>
                <a:cs typeface="Nunito"/>
                <a:sym typeface="Nunito"/>
              </a:rPr>
              <a:t>/</a:t>
            </a:r>
            <a:r>
              <a:rPr lang="en-US" sz="1200" dirty="0" err="1">
                <a:latin typeface="Nunito"/>
                <a:ea typeface="Nunito"/>
                <a:cs typeface="Nunito"/>
                <a:sym typeface="Nunito"/>
              </a:rPr>
              <a:t>tmp</a:t>
            </a:r>
            <a:r>
              <a:rPr lang="en-US" sz="1200" dirty="0">
                <a:latin typeface="Nunito"/>
                <a:ea typeface="Nunito"/>
                <a:cs typeface="Nunito"/>
                <a:sym typeface="Nunito"/>
              </a:rPr>
              <a:t>/reading-a-trust-collection/</a:t>
            </a:r>
          </a:p>
          <a:p>
            <a:pPr marL="0" lvl="0" indent="0" algn="ctr" rtl="0">
              <a:spcBef>
                <a:spcPts val="0"/>
              </a:spcBef>
              <a:spcAft>
                <a:spcPts val="0"/>
              </a:spcAft>
              <a:buNone/>
            </a:pPr>
            <a:endParaRPr sz="1600" dirty="0">
              <a:latin typeface="Nunito"/>
              <a:ea typeface="Nunito"/>
              <a:cs typeface="Nunito"/>
              <a:sym typeface="Nunito"/>
            </a:endParaRPr>
          </a:p>
        </p:txBody>
      </p:sp>
      <p:pic>
        <p:nvPicPr>
          <p:cNvPr id="183" name="Google Shape;183;p32"/>
          <p:cNvPicPr preferRelativeResize="0"/>
          <p:nvPr/>
        </p:nvPicPr>
        <p:blipFill>
          <a:blip r:embed="rId4">
            <a:alphaModFix/>
          </a:blip>
          <a:stretch>
            <a:fillRect/>
          </a:stretch>
        </p:blipFill>
        <p:spPr>
          <a:xfrm>
            <a:off x="1267200" y="0"/>
            <a:ext cx="2032350" cy="20323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6"/>
          <p:cNvSpPr txBox="1">
            <a:spLocks noGrp="1"/>
          </p:cNvSpPr>
          <p:nvPr>
            <p:ph type="title"/>
          </p:nvPr>
        </p:nvSpPr>
        <p:spPr>
          <a:xfrm>
            <a:off x="531900" y="214950"/>
            <a:ext cx="7834800" cy="10074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
              <a:t>Code of Conduct</a:t>
            </a:r>
            <a:endParaRPr/>
          </a:p>
        </p:txBody>
      </p:sp>
      <p:sp>
        <p:nvSpPr>
          <p:cNvPr id="75" name="Google Shape;75;p16"/>
          <p:cNvSpPr txBox="1">
            <a:spLocks noGrp="1"/>
          </p:cNvSpPr>
          <p:nvPr>
            <p:ph type="body" idx="1"/>
          </p:nvPr>
        </p:nvSpPr>
        <p:spPr>
          <a:xfrm>
            <a:off x="531950" y="1214750"/>
            <a:ext cx="7834800" cy="3110700"/>
          </a:xfrm>
          <a:prstGeom prst="rect">
            <a:avLst/>
          </a:prstGeom>
        </p:spPr>
        <p:txBody>
          <a:bodyPr spcFirstLastPara="1" wrap="square" lIns="0" tIns="45700" rIns="0" bIns="45700" anchor="t" anchorCtr="0">
            <a:noAutofit/>
          </a:bodyPr>
          <a:lstStyle/>
          <a:p>
            <a:pPr marL="0" lvl="0" indent="0" algn="l" rtl="0">
              <a:lnSpc>
                <a:spcPct val="115000"/>
              </a:lnSpc>
              <a:spcBef>
                <a:spcPts val="1200"/>
              </a:spcBef>
              <a:spcAft>
                <a:spcPts val="200"/>
              </a:spcAft>
              <a:buNone/>
            </a:pPr>
            <a:r>
              <a:rPr lang="en" sz="2100"/>
              <a:t>HathiTrust events provide an inclusive environment that welcomes inquiry, constructive criticism and debate, and candor. HathiTrust does not tolerate personal attacks, harassment of any kind, verbal or physical violence, or disruptive behavior. All attendees are expected to be respectful of our community’s diversity and generous of others’ views.  A full Code of Conduct and a complete process for handling reports of violations is in development. Until it is available, please bring concerns to us by contacting a member of the HathiTrust staff or by emailing </a:t>
            </a:r>
            <a:r>
              <a:rPr lang="en" sz="2100" u="sng">
                <a:solidFill>
                  <a:schemeClr val="hlink"/>
                </a:solidFill>
                <a:hlinkClick r:id="rId3"/>
              </a:rPr>
              <a:t>conduct-reports@hathitrust.org</a:t>
            </a:r>
            <a:r>
              <a:rPr lang="en" sz="2100"/>
              <a:t>. </a:t>
            </a:r>
            <a:endParaRPr sz="2100"/>
          </a:p>
        </p:txBody>
      </p:sp>
      <p:sp>
        <p:nvSpPr>
          <p:cNvPr id="76" name="Google Shape;76;p16"/>
          <p:cNvSpPr txBox="1">
            <a:spLocks noGrp="1"/>
          </p:cNvSpPr>
          <p:nvPr>
            <p:ph type="sldNum" idx="12"/>
          </p:nvPr>
        </p:nvSpPr>
        <p:spPr>
          <a:xfrm>
            <a:off x="7425345" y="4844839"/>
            <a:ext cx="984000" cy="2739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title"/>
          </p:nvPr>
        </p:nvSpPr>
        <p:spPr>
          <a:xfrm>
            <a:off x="265500" y="1379400"/>
            <a:ext cx="4045200" cy="238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Technology overview</a:t>
            </a:r>
            <a:endParaRPr/>
          </a:p>
        </p:txBody>
      </p:sp>
      <p:sp>
        <p:nvSpPr>
          <p:cNvPr id="82" name="Google Shape;82;p17"/>
          <p:cNvSpPr txBox="1">
            <a:spLocks noGrp="1"/>
          </p:cNvSpPr>
          <p:nvPr>
            <p:ph type="body" idx="1"/>
          </p:nvPr>
        </p:nvSpPr>
        <p:spPr>
          <a:xfrm>
            <a:off x="4939500" y="1379400"/>
            <a:ext cx="4045200" cy="30324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Recording Session</a:t>
            </a:r>
            <a:endParaRPr/>
          </a:p>
          <a:p>
            <a:pPr marL="457200" lvl="0" indent="-342900" algn="l" rtl="0">
              <a:spcBef>
                <a:spcPts val="0"/>
              </a:spcBef>
              <a:spcAft>
                <a:spcPts val="0"/>
              </a:spcAft>
              <a:buSzPts val="1800"/>
              <a:buChar char="●"/>
            </a:pPr>
            <a:r>
              <a:rPr lang="en"/>
              <a:t>Zoom Meeting Features</a:t>
            </a:r>
            <a:endParaRPr/>
          </a:p>
          <a:p>
            <a:pPr marL="457200" lvl="0" indent="-342900" algn="l" rtl="0">
              <a:spcBef>
                <a:spcPts val="0"/>
              </a:spcBef>
              <a:spcAft>
                <a:spcPts val="0"/>
              </a:spcAft>
              <a:buSzPts val="1800"/>
              <a:buChar char="●"/>
            </a:pPr>
            <a:r>
              <a:rPr lang="en"/>
              <a:t>Mute and Unmute</a:t>
            </a:r>
            <a:endParaRPr/>
          </a:p>
          <a:p>
            <a:pPr marL="457200" lvl="0" indent="-342900" algn="l" rtl="0">
              <a:spcBef>
                <a:spcPts val="0"/>
              </a:spcBef>
              <a:spcAft>
                <a:spcPts val="0"/>
              </a:spcAft>
              <a:buSzPts val="1800"/>
              <a:buChar char="●"/>
            </a:pPr>
            <a:r>
              <a:rPr lang="en"/>
              <a:t>Chat for Q &amp; A</a:t>
            </a:r>
            <a:endParaRPr/>
          </a:p>
          <a:p>
            <a:pPr marL="457200" lvl="0" indent="-342900" algn="l" rtl="0">
              <a:spcBef>
                <a:spcPts val="0"/>
              </a:spcBef>
              <a:spcAft>
                <a:spcPts val="0"/>
              </a:spcAft>
              <a:buSzPts val="1800"/>
              <a:buChar char="●"/>
            </a:pPr>
            <a:r>
              <a:rPr lang="en"/>
              <a:t>Speaker View and Gallery View</a:t>
            </a:r>
            <a:endParaRPr/>
          </a:p>
          <a:p>
            <a:pPr marL="457200" lvl="0" indent="-342900" algn="l" rtl="0">
              <a:spcBef>
                <a:spcPts val="0"/>
              </a:spcBef>
              <a:spcAft>
                <a:spcPts val="0"/>
              </a:spcAft>
              <a:buSzPts val="1800"/>
              <a:buChar char="●"/>
            </a:pPr>
            <a:r>
              <a:rPr lang="en"/>
              <a:t>Automated Transcript/Closed Captions</a:t>
            </a:r>
            <a:endParaRPr/>
          </a:p>
          <a:p>
            <a:pPr marL="457200" lvl="0" indent="-342900" algn="l" rtl="0">
              <a:spcBef>
                <a:spcPts val="0"/>
              </a:spcBef>
              <a:spcAft>
                <a:spcPts val="0"/>
              </a:spcAft>
              <a:buSzPts val="1800"/>
              <a:buChar char="●"/>
            </a:pPr>
            <a:r>
              <a:rPr lang="en"/>
              <a:t>Support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8"/>
          <p:cNvSpPr txBox="1">
            <a:spLocks noGrp="1"/>
          </p:cNvSpPr>
          <p:nvPr>
            <p:ph type="title"/>
          </p:nvPr>
        </p:nvSpPr>
        <p:spPr>
          <a:xfrm>
            <a:off x="311700" y="619850"/>
            <a:ext cx="4295700" cy="598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Chat</a:t>
            </a:r>
            <a:endParaRPr/>
          </a:p>
        </p:txBody>
      </p:sp>
      <p:sp>
        <p:nvSpPr>
          <p:cNvPr id="88" name="Google Shape;88;p18"/>
          <p:cNvSpPr txBox="1">
            <a:spLocks noGrp="1"/>
          </p:cNvSpPr>
          <p:nvPr>
            <p:ph type="body" idx="1"/>
          </p:nvPr>
        </p:nvSpPr>
        <p:spPr>
          <a:xfrm>
            <a:off x="311700" y="1274850"/>
            <a:ext cx="4155300" cy="296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a:latin typeface="Nunito"/>
                <a:ea typeface="Nunito"/>
                <a:cs typeface="Nunito"/>
                <a:sym typeface="Nunito"/>
              </a:rPr>
              <a:t>Use Chat for discussion or to ask a question</a:t>
            </a:r>
            <a:endParaRPr sz="1800">
              <a:latin typeface="Nunito"/>
              <a:ea typeface="Nunito"/>
              <a:cs typeface="Nunito"/>
              <a:sym typeface="Nunito"/>
            </a:endParaRPr>
          </a:p>
          <a:p>
            <a:pPr marL="0" lvl="0" indent="0" algn="l" rtl="0">
              <a:spcBef>
                <a:spcPts val="1600"/>
              </a:spcBef>
              <a:spcAft>
                <a:spcPts val="0"/>
              </a:spcAft>
              <a:buNone/>
            </a:pPr>
            <a:r>
              <a:rPr lang="en" sz="1800">
                <a:latin typeface="Nunito"/>
                <a:ea typeface="Nunito"/>
                <a:cs typeface="Nunito"/>
                <a:sym typeface="Nunito"/>
              </a:rPr>
              <a:t>To open the Chat window, click the Chat button at the bottom of the Zoom application</a:t>
            </a:r>
            <a:endParaRPr sz="1800">
              <a:latin typeface="Nunito"/>
              <a:ea typeface="Nunito"/>
              <a:cs typeface="Nunito"/>
              <a:sym typeface="Nunito"/>
            </a:endParaRPr>
          </a:p>
          <a:p>
            <a:pPr marL="0" lvl="0" indent="0" algn="l" rtl="0">
              <a:spcBef>
                <a:spcPts val="1600"/>
              </a:spcBef>
              <a:spcAft>
                <a:spcPts val="0"/>
              </a:spcAft>
              <a:buNone/>
            </a:pPr>
            <a:endParaRPr sz="1800">
              <a:latin typeface="Nunito"/>
              <a:ea typeface="Nunito"/>
              <a:cs typeface="Nunito"/>
              <a:sym typeface="Nunito"/>
            </a:endParaRPr>
          </a:p>
          <a:p>
            <a:pPr marL="0" lvl="0" indent="0" algn="l" rtl="0">
              <a:spcBef>
                <a:spcPts val="1600"/>
              </a:spcBef>
              <a:spcAft>
                <a:spcPts val="1600"/>
              </a:spcAft>
              <a:buNone/>
            </a:pPr>
            <a:r>
              <a:rPr lang="en" sz="1800">
                <a:latin typeface="Nunito"/>
                <a:ea typeface="Nunito"/>
                <a:cs typeface="Nunito"/>
                <a:sym typeface="Nunito"/>
              </a:rPr>
              <a:t>By clicking the “Everyone” button in the Chat pop out window, you can select who you want to chat with</a:t>
            </a:r>
            <a:endParaRPr sz="1800">
              <a:latin typeface="Nunito"/>
              <a:ea typeface="Nunito"/>
              <a:cs typeface="Nunito"/>
              <a:sym typeface="Nunito"/>
            </a:endParaRPr>
          </a:p>
        </p:txBody>
      </p:sp>
      <p:sp>
        <p:nvSpPr>
          <p:cNvPr id="89" name="Google Shape;89;p18"/>
          <p:cNvSpPr txBox="1"/>
          <p:nvPr/>
        </p:nvSpPr>
        <p:spPr>
          <a:xfrm>
            <a:off x="5201800" y="4189300"/>
            <a:ext cx="3655500" cy="485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rgbClr val="637381"/>
                </a:solidFill>
                <a:latin typeface="Nunito"/>
                <a:ea typeface="Nunito"/>
                <a:cs typeface="Nunito"/>
                <a:sym typeface="Nunito"/>
              </a:rPr>
              <a:t>Picture of the Zoom Chat pop out window</a:t>
            </a:r>
            <a:endParaRPr sz="1200">
              <a:solidFill>
                <a:srgbClr val="637381"/>
              </a:solidFill>
              <a:latin typeface="Nunito"/>
              <a:ea typeface="Nunito"/>
              <a:cs typeface="Nunito"/>
              <a:sym typeface="Nunito"/>
            </a:endParaRPr>
          </a:p>
        </p:txBody>
      </p:sp>
      <p:grpSp>
        <p:nvGrpSpPr>
          <p:cNvPr id="90" name="Google Shape;90;p18"/>
          <p:cNvGrpSpPr/>
          <p:nvPr/>
        </p:nvGrpSpPr>
        <p:grpSpPr>
          <a:xfrm>
            <a:off x="2114913" y="2960775"/>
            <a:ext cx="548863" cy="528375"/>
            <a:chOff x="2136938" y="3286475"/>
            <a:chExt cx="548863" cy="528375"/>
          </a:xfrm>
        </p:grpSpPr>
        <p:sp>
          <p:nvSpPr>
            <p:cNvPr id="91" name="Google Shape;91;p18"/>
            <p:cNvSpPr/>
            <p:nvPr/>
          </p:nvSpPr>
          <p:spPr>
            <a:xfrm>
              <a:off x="2180900" y="3329750"/>
              <a:ext cx="504900" cy="485100"/>
            </a:xfrm>
            <a:prstGeom prst="rect">
              <a:avLst/>
            </a:prstGeom>
            <a:solidFill>
              <a:srgbClr val="FFDA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2" name="Google Shape;92;p18"/>
            <p:cNvPicPr preferRelativeResize="0"/>
            <p:nvPr/>
          </p:nvPicPr>
          <p:blipFill>
            <a:blip r:embed="rId3">
              <a:alphaModFix/>
            </a:blip>
            <a:stretch>
              <a:fillRect/>
            </a:stretch>
          </p:blipFill>
          <p:spPr>
            <a:xfrm>
              <a:off x="2136938" y="3286475"/>
              <a:ext cx="504825" cy="476250"/>
            </a:xfrm>
            <a:prstGeom prst="rect">
              <a:avLst/>
            </a:prstGeom>
            <a:noFill/>
            <a:ln>
              <a:noFill/>
            </a:ln>
          </p:spPr>
        </p:pic>
      </p:grpSp>
      <p:pic>
        <p:nvPicPr>
          <p:cNvPr id="93" name="Google Shape;93;p18"/>
          <p:cNvPicPr preferRelativeResize="0"/>
          <p:nvPr/>
        </p:nvPicPr>
        <p:blipFill>
          <a:blip r:embed="rId4">
            <a:alphaModFix/>
          </a:blip>
          <a:stretch>
            <a:fillRect/>
          </a:stretch>
        </p:blipFill>
        <p:spPr>
          <a:xfrm>
            <a:off x="5048450" y="561300"/>
            <a:ext cx="3567325" cy="3334225"/>
          </a:xfrm>
          <a:prstGeom prst="rect">
            <a:avLst/>
          </a:prstGeom>
          <a:noFill/>
          <a:ln>
            <a:noFill/>
          </a:ln>
        </p:spPr>
      </p:pic>
      <p:cxnSp>
        <p:nvCxnSpPr>
          <p:cNvPr id="94" name="Google Shape;94;p18"/>
          <p:cNvCxnSpPr/>
          <p:nvPr/>
        </p:nvCxnSpPr>
        <p:spPr>
          <a:xfrm rot="10800000">
            <a:off x="8598650" y="814675"/>
            <a:ext cx="6000" cy="3134400"/>
          </a:xfrm>
          <a:prstGeom prst="straightConnector1">
            <a:avLst/>
          </a:prstGeom>
          <a:noFill/>
          <a:ln w="114300" cap="flat" cmpd="sng">
            <a:solidFill>
              <a:srgbClr val="E87722"/>
            </a:solidFill>
            <a:prstDash val="solid"/>
            <a:round/>
            <a:headEnd type="none" w="med" len="med"/>
            <a:tailEnd type="none" w="med" len="med"/>
          </a:ln>
        </p:spPr>
      </p:cxnSp>
      <p:cxnSp>
        <p:nvCxnSpPr>
          <p:cNvPr id="95" name="Google Shape;95;p18"/>
          <p:cNvCxnSpPr/>
          <p:nvPr/>
        </p:nvCxnSpPr>
        <p:spPr>
          <a:xfrm rot="10800000" flipH="1">
            <a:off x="4730900" y="3900875"/>
            <a:ext cx="3928500" cy="16200"/>
          </a:xfrm>
          <a:prstGeom prst="straightConnector1">
            <a:avLst/>
          </a:prstGeom>
          <a:noFill/>
          <a:ln w="114300" cap="flat" cmpd="sng">
            <a:solidFill>
              <a:srgbClr val="E87722"/>
            </a:solidFill>
            <a:prstDash val="solid"/>
            <a:round/>
            <a:headEnd type="none" w="med" len="med"/>
            <a:tailEnd type="none" w="med" len="med"/>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Shout Out Community Week on Social Media!</a:t>
            </a:r>
            <a:endParaRPr/>
          </a:p>
        </p:txBody>
      </p:sp>
      <p:sp>
        <p:nvSpPr>
          <p:cNvPr id="101" name="Google Shape;101;p19"/>
          <p:cNvSpPr txBox="1">
            <a:spLocks noGrp="1"/>
          </p:cNvSpPr>
          <p:nvPr>
            <p:ph type="body" idx="1"/>
          </p:nvPr>
        </p:nvSpPr>
        <p:spPr>
          <a:xfrm>
            <a:off x="311700" y="3521800"/>
            <a:ext cx="3999900" cy="1218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t>Twitter: #HTCW22</a:t>
            </a:r>
            <a:endParaRPr sz="3000"/>
          </a:p>
          <a:p>
            <a:pPr marL="0" lvl="0" indent="0" algn="l" rtl="0">
              <a:spcBef>
                <a:spcPts val="1600"/>
              </a:spcBef>
              <a:spcAft>
                <a:spcPts val="1600"/>
              </a:spcAft>
              <a:buNone/>
            </a:pPr>
            <a:endParaRPr sz="3000"/>
          </a:p>
        </p:txBody>
      </p:sp>
      <p:pic>
        <p:nvPicPr>
          <p:cNvPr id="102" name="Google Shape;102;p19"/>
          <p:cNvPicPr preferRelativeResize="0"/>
          <p:nvPr/>
        </p:nvPicPr>
        <p:blipFill>
          <a:blip r:embed="rId3">
            <a:alphaModFix/>
          </a:blip>
          <a:stretch>
            <a:fillRect/>
          </a:stretch>
        </p:blipFill>
        <p:spPr>
          <a:xfrm>
            <a:off x="4999700" y="777938"/>
            <a:ext cx="3587625" cy="3587625"/>
          </a:xfrm>
          <a:prstGeom prst="rect">
            <a:avLst/>
          </a:prstGeom>
          <a:noFill/>
          <a:ln>
            <a:noFill/>
          </a:ln>
        </p:spPr>
      </p:pic>
      <p:pic>
        <p:nvPicPr>
          <p:cNvPr id="103" name="Google Shape;103;p19"/>
          <p:cNvPicPr preferRelativeResize="0"/>
          <p:nvPr/>
        </p:nvPicPr>
        <p:blipFill>
          <a:blip r:embed="rId4">
            <a:alphaModFix/>
          </a:blip>
          <a:stretch>
            <a:fillRect/>
          </a:stretch>
        </p:blipFill>
        <p:spPr>
          <a:xfrm>
            <a:off x="1702050" y="1995663"/>
            <a:ext cx="1219200" cy="10001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Nunito"/>
                <a:ea typeface="Nunito"/>
                <a:cs typeface="Nunito"/>
                <a:sym typeface="Nunito"/>
              </a:rPr>
              <a:t>Introduction</a:t>
            </a:r>
            <a:endParaRPr dirty="0">
              <a:latin typeface="Nunito"/>
              <a:ea typeface="Nunito"/>
              <a:cs typeface="Nunito"/>
              <a:sym typeface="Nunito"/>
            </a:endParaRPr>
          </a:p>
        </p:txBody>
      </p:sp>
      <p:sp>
        <p:nvSpPr>
          <p:cNvPr id="127" name="Google Shape;12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0000" lnSpcReduction="20000"/>
          </a:bodyPr>
          <a:lstStyle/>
          <a:p>
            <a:pPr marL="0" lvl="0" indent="0">
              <a:lnSpc>
                <a:spcPct val="120000"/>
              </a:lnSpc>
              <a:spcAft>
                <a:spcPts val="400"/>
              </a:spcAft>
              <a:buNone/>
            </a:pPr>
            <a:r>
              <a:rPr lang="en-US" sz="2500" dirty="0">
                <a:solidFill>
                  <a:schemeClr val="accent2"/>
                </a:solidFill>
              </a:rPr>
              <a:t>This presentation outlines a process to use &amp; understand ("read") the whole of a </a:t>
            </a:r>
            <a:r>
              <a:rPr lang="en-US" sz="2500" dirty="0" err="1">
                <a:solidFill>
                  <a:schemeClr val="accent2"/>
                </a:solidFill>
              </a:rPr>
              <a:t>HathiTrust</a:t>
            </a:r>
            <a:r>
              <a:rPr lang="en-US" sz="2500" dirty="0">
                <a:solidFill>
                  <a:schemeClr val="accent2"/>
                </a:solidFill>
              </a:rPr>
              <a:t> collection. The process is outlined here:</a:t>
            </a:r>
          </a:p>
          <a:p>
            <a:pPr marL="0" lvl="0" indent="0">
              <a:lnSpc>
                <a:spcPct val="120000"/>
              </a:lnSpc>
              <a:spcAft>
                <a:spcPts val="400"/>
              </a:spcAft>
              <a:buNone/>
            </a:pPr>
            <a:endParaRPr lang="en-US" sz="2500" dirty="0">
              <a:solidFill>
                <a:schemeClr val="accent2"/>
              </a:solidFill>
            </a:endParaRPr>
          </a:p>
          <a:p>
            <a:pPr marL="342900" lvl="0">
              <a:lnSpc>
                <a:spcPct val="120000"/>
              </a:lnSpc>
              <a:spcAft>
                <a:spcPts val="400"/>
              </a:spcAft>
              <a:buFont typeface="+mj-lt"/>
              <a:buAutoNum type="arabicPeriod"/>
            </a:pPr>
            <a:r>
              <a:rPr lang="en-US" sz="2500" dirty="0">
                <a:solidFill>
                  <a:schemeClr val="accent2"/>
                </a:solidFill>
              </a:rPr>
              <a:t>articulate a research question</a:t>
            </a:r>
          </a:p>
          <a:p>
            <a:pPr marL="342900" lvl="0">
              <a:lnSpc>
                <a:spcPct val="120000"/>
              </a:lnSpc>
              <a:spcAft>
                <a:spcPts val="400"/>
              </a:spcAft>
              <a:buFont typeface="+mj-lt"/>
              <a:buAutoNum type="arabicPeriod"/>
            </a:pPr>
            <a:r>
              <a:rPr lang="en-US" sz="2500" dirty="0">
                <a:solidFill>
                  <a:schemeClr val="accent2"/>
                </a:solidFill>
              </a:rPr>
              <a:t>search the 'Trust and create a collection</a:t>
            </a:r>
          </a:p>
          <a:p>
            <a:pPr marL="342900" lvl="0">
              <a:lnSpc>
                <a:spcPct val="120000"/>
              </a:lnSpc>
              <a:spcAft>
                <a:spcPts val="400"/>
              </a:spcAft>
              <a:buFont typeface="+mj-lt"/>
              <a:buAutoNum type="arabicPeriod"/>
            </a:pPr>
            <a:r>
              <a:rPr lang="en-US" sz="2500" dirty="0">
                <a:solidFill>
                  <a:schemeClr val="accent2"/>
                </a:solidFill>
              </a:rPr>
              <a:t>download the collection file and refine it, or at the least, remove duplicates</a:t>
            </a:r>
          </a:p>
          <a:p>
            <a:pPr marL="342900" lvl="0">
              <a:lnSpc>
                <a:spcPct val="120000"/>
              </a:lnSpc>
              <a:spcAft>
                <a:spcPts val="400"/>
              </a:spcAft>
              <a:buFont typeface="+mj-lt"/>
              <a:buAutoNum type="arabicPeriod"/>
            </a:pPr>
            <a:r>
              <a:rPr lang="en-US" sz="2500" dirty="0">
                <a:solidFill>
                  <a:schemeClr val="accent2"/>
                </a:solidFill>
              </a:rPr>
              <a:t>use the result as input to htid2books; download the full text of each item</a:t>
            </a:r>
          </a:p>
          <a:p>
            <a:pPr marL="342900" lvl="0">
              <a:lnSpc>
                <a:spcPct val="120000"/>
              </a:lnSpc>
              <a:spcAft>
                <a:spcPts val="400"/>
              </a:spcAft>
              <a:buFont typeface="+mj-lt"/>
              <a:buAutoNum type="arabicPeriod"/>
            </a:pPr>
            <a:r>
              <a:rPr lang="en-US" sz="2500" dirty="0">
                <a:solidFill>
                  <a:schemeClr val="accent2"/>
                </a:solidFill>
              </a:rPr>
              <a:t>use Reader Toolbox to build a "study carrel"; create a data set</a:t>
            </a:r>
          </a:p>
          <a:p>
            <a:pPr marL="342900" lvl="0">
              <a:lnSpc>
                <a:spcPct val="120000"/>
              </a:lnSpc>
              <a:spcAft>
                <a:spcPts val="400"/>
              </a:spcAft>
              <a:buFont typeface="+mj-lt"/>
              <a:buAutoNum type="arabicPeriod"/>
            </a:pPr>
            <a:r>
              <a:rPr lang="en-US" sz="2500" dirty="0">
                <a:solidFill>
                  <a:schemeClr val="accent2"/>
                </a:solidFill>
              </a:rPr>
              <a:t>compute against the data set to address the research question</a:t>
            </a:r>
          </a:p>
          <a:p>
            <a:pPr marL="342900" lvl="0">
              <a:lnSpc>
                <a:spcPct val="120000"/>
              </a:lnSpc>
              <a:spcAft>
                <a:spcPts val="400"/>
              </a:spcAft>
              <a:buFont typeface="+mj-lt"/>
              <a:buAutoNum type="arabicPeriod"/>
            </a:pPr>
            <a:r>
              <a:rPr lang="en-US" sz="2500" dirty="0">
                <a:solidFill>
                  <a:schemeClr val="accent2"/>
                </a:solidFill>
              </a:rPr>
              <a:t>go to Step #1; repeat iteratively</a:t>
            </a:r>
          </a:p>
          <a:p>
            <a:pPr marL="0" lvl="0" indent="0" algn="l" rtl="0">
              <a:spcBef>
                <a:spcPts val="0"/>
              </a:spcBef>
              <a:spcAft>
                <a:spcPts val="1600"/>
              </a:spcAft>
              <a:buNone/>
            </a:pPr>
            <a:endParaRPr dirty="0">
              <a:solidFill>
                <a:schemeClr val="accent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lvl="0"/>
            <a:r>
              <a:rPr lang="en-US" dirty="0"/>
              <a:t>Step #1 of 7 - Articulate a research question</a:t>
            </a:r>
            <a:endParaRPr dirty="0">
              <a:latin typeface="Nunito"/>
              <a:ea typeface="Nunito"/>
              <a:cs typeface="Nunito"/>
              <a:sym typeface="Nunito"/>
            </a:endParaRPr>
          </a:p>
        </p:txBody>
      </p:sp>
      <p:sp>
        <p:nvSpPr>
          <p:cNvPr id="127" name="Google Shape;12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285750" indent="-285750">
              <a:spcAft>
                <a:spcPts val="400"/>
              </a:spcAft>
            </a:pPr>
            <a:r>
              <a:rPr lang="en-US" dirty="0">
                <a:solidFill>
                  <a:schemeClr val="accent2"/>
                </a:solidFill>
              </a:rPr>
              <a:t>At the forefront, it is useful to articulate a research question, or at the very least, a purpose.</a:t>
            </a:r>
          </a:p>
          <a:p>
            <a:pPr marL="285750" indent="-285750">
              <a:spcAft>
                <a:spcPts val="400"/>
              </a:spcAft>
            </a:pPr>
            <a:r>
              <a:rPr lang="en-US" dirty="0">
                <a:solidFill>
                  <a:schemeClr val="accent2"/>
                </a:solidFill>
              </a:rPr>
              <a:t>The questions or purposes can range from the mundane to the sublime.</a:t>
            </a:r>
          </a:p>
          <a:p>
            <a:pPr marL="285750" indent="-285750">
              <a:spcAft>
                <a:spcPts val="400"/>
              </a:spcAft>
            </a:pPr>
            <a:r>
              <a:rPr lang="en-US" dirty="0">
                <a:solidFill>
                  <a:schemeClr val="accent2"/>
                </a:solidFill>
              </a:rPr>
              <a:t>They can be as simple as "entertain me", "tell me about such and such", or as complex as "What is love?”</a:t>
            </a:r>
          </a:p>
          <a:p>
            <a:pPr marL="285750" indent="-285750">
              <a:spcAft>
                <a:spcPts val="400"/>
              </a:spcAft>
            </a:pPr>
            <a:r>
              <a:rPr lang="en-US" dirty="0">
                <a:solidFill>
                  <a:schemeClr val="accent2"/>
                </a:solidFill>
              </a:rPr>
              <a:t>For the purposes of this presentation, my research question is, "How did Ralph Waldo Emerson define what it means to be a man?"</a:t>
            </a:r>
            <a:endParaRPr dirty="0">
              <a:solidFill>
                <a:schemeClr val="accent2"/>
              </a:solidFill>
            </a:endParaRPr>
          </a:p>
        </p:txBody>
      </p:sp>
    </p:spTree>
    <p:extLst>
      <p:ext uri="{BB962C8B-B14F-4D97-AF65-F5344CB8AC3E}">
        <p14:creationId xmlns:p14="http://schemas.microsoft.com/office/powerpoint/2010/main" val="3527651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lvl="0"/>
            <a:r>
              <a:rPr lang="en-US" dirty="0"/>
              <a:t>Step #2 of 7 - Create a collection</a:t>
            </a:r>
            <a:endParaRPr dirty="0">
              <a:latin typeface="Nunito"/>
              <a:ea typeface="Nunito"/>
              <a:cs typeface="Nunito"/>
              <a:sym typeface="Nunito"/>
            </a:endParaRPr>
          </a:p>
        </p:txBody>
      </p:sp>
      <p:sp>
        <p:nvSpPr>
          <p:cNvPr id="127" name="Google Shape;12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indent="0">
              <a:spcAft>
                <a:spcPts val="1600"/>
              </a:spcAft>
              <a:buNone/>
            </a:pPr>
            <a:r>
              <a:rPr lang="en-US" dirty="0">
                <a:solidFill>
                  <a:schemeClr val="accent2"/>
                </a:solidFill>
              </a:rPr>
              <a:t>It is easy to create a </a:t>
            </a:r>
            <a:r>
              <a:rPr lang="en-US" dirty="0" err="1">
                <a:solidFill>
                  <a:schemeClr val="accent2"/>
                </a:solidFill>
              </a:rPr>
              <a:t>HathiTrust</a:t>
            </a:r>
            <a:r>
              <a:rPr lang="en-US" dirty="0">
                <a:solidFill>
                  <a:schemeClr val="accent2"/>
                </a:solidFill>
              </a:rPr>
              <a:t> collection:</a:t>
            </a:r>
          </a:p>
          <a:p>
            <a:pPr marL="342900">
              <a:spcAft>
                <a:spcPts val="400"/>
              </a:spcAft>
              <a:buFont typeface="+mj-lt"/>
              <a:buAutoNum type="arabicPeriod"/>
            </a:pPr>
            <a:r>
              <a:rPr lang="en-US" dirty="0">
                <a:solidFill>
                  <a:schemeClr val="accent2"/>
                </a:solidFill>
              </a:rPr>
              <a:t>search the 'Trust</a:t>
            </a:r>
          </a:p>
          <a:p>
            <a:pPr marL="342900">
              <a:spcAft>
                <a:spcPts val="400"/>
              </a:spcAft>
              <a:buFont typeface="+mj-lt"/>
              <a:buAutoNum type="arabicPeriod"/>
            </a:pPr>
            <a:r>
              <a:rPr lang="en-US" dirty="0">
                <a:solidFill>
                  <a:schemeClr val="accent2"/>
                </a:solidFill>
              </a:rPr>
              <a:t>mark specific results as items of interest</a:t>
            </a:r>
          </a:p>
          <a:p>
            <a:pPr marL="342900">
              <a:spcAft>
                <a:spcPts val="400"/>
              </a:spcAft>
              <a:buFont typeface="+mj-lt"/>
              <a:buAutoNum type="arabicPeriod"/>
            </a:pPr>
            <a:r>
              <a:rPr lang="en-US" dirty="0">
                <a:solidFill>
                  <a:schemeClr val="accent2"/>
                </a:solidFill>
              </a:rPr>
              <a:t>create and/or add those items to a collection</a:t>
            </a:r>
          </a:p>
          <a:p>
            <a:pPr marL="342900">
              <a:spcAft>
                <a:spcPts val="400"/>
              </a:spcAft>
              <a:buFont typeface="+mj-lt"/>
              <a:buAutoNum type="arabicPeriod"/>
            </a:pPr>
            <a:r>
              <a:rPr lang="en-US" dirty="0">
                <a:solidFill>
                  <a:schemeClr val="accent2"/>
                </a:solidFill>
              </a:rPr>
              <a:t>repeat until done or get tired</a:t>
            </a:r>
            <a:endParaRPr dirty="0">
              <a:solidFill>
                <a:schemeClr val="accent2"/>
              </a:solidFill>
            </a:endParaRPr>
          </a:p>
        </p:txBody>
      </p:sp>
    </p:spTree>
    <p:extLst>
      <p:ext uri="{BB962C8B-B14F-4D97-AF65-F5344CB8AC3E}">
        <p14:creationId xmlns:p14="http://schemas.microsoft.com/office/powerpoint/2010/main" val="2406884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lvl="0"/>
            <a:r>
              <a:rPr lang="en-US" dirty="0"/>
              <a:t>Step #3 of 7 – (Open)refine the collection</a:t>
            </a:r>
            <a:endParaRPr dirty="0">
              <a:latin typeface="Nunito"/>
              <a:ea typeface="Nunito"/>
              <a:cs typeface="Nunito"/>
              <a:sym typeface="Nunito"/>
            </a:endParaRPr>
          </a:p>
        </p:txBody>
      </p:sp>
      <p:sp>
        <p:nvSpPr>
          <p:cNvPr id="127" name="Google Shape;12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342900">
              <a:lnSpc>
                <a:spcPct val="120000"/>
              </a:lnSpc>
              <a:spcAft>
                <a:spcPts val="400"/>
              </a:spcAft>
              <a:buFont typeface="+mj-lt"/>
              <a:buAutoNum type="arabicPeriod"/>
            </a:pPr>
            <a:r>
              <a:rPr lang="en-US" dirty="0">
                <a:solidFill>
                  <a:schemeClr val="accent2"/>
                </a:solidFill>
              </a:rPr>
              <a:t>launch </a:t>
            </a:r>
            <a:r>
              <a:rPr lang="en-US" dirty="0" err="1">
                <a:solidFill>
                  <a:schemeClr val="accent2"/>
                </a:solidFill>
              </a:rPr>
              <a:t>OpenRefine</a:t>
            </a:r>
            <a:r>
              <a:rPr lang="en-US" dirty="0">
                <a:solidFill>
                  <a:schemeClr val="accent2"/>
                </a:solidFill>
              </a:rPr>
              <a:t> and import the collection file</a:t>
            </a:r>
          </a:p>
          <a:p>
            <a:pPr marL="342900">
              <a:lnSpc>
                <a:spcPct val="120000"/>
              </a:lnSpc>
              <a:spcAft>
                <a:spcPts val="400"/>
              </a:spcAft>
              <a:buFont typeface="+mj-lt"/>
              <a:buAutoNum type="arabicPeriod"/>
            </a:pPr>
            <a:r>
              <a:rPr lang="en-US" dirty="0">
                <a:solidFill>
                  <a:schemeClr val="accent2"/>
                </a:solidFill>
              </a:rPr>
              <a:t>convert date values to numbers, numerically facet on the result, and remove unwanted items</a:t>
            </a:r>
          </a:p>
          <a:p>
            <a:pPr marL="342900">
              <a:lnSpc>
                <a:spcPct val="120000"/>
              </a:lnSpc>
              <a:spcAft>
                <a:spcPts val="400"/>
              </a:spcAft>
              <a:buFont typeface="+mj-lt"/>
              <a:buAutoNum type="arabicPeriod"/>
            </a:pPr>
            <a:r>
              <a:rPr lang="en-US" dirty="0">
                <a:solidFill>
                  <a:schemeClr val="accent2"/>
                </a:solidFill>
              </a:rPr>
              <a:t>edit/cluster on author values, filter and/or facet on the result, and remove unwanted items</a:t>
            </a:r>
          </a:p>
          <a:p>
            <a:pPr marL="342900">
              <a:lnSpc>
                <a:spcPct val="120000"/>
              </a:lnSpc>
              <a:spcAft>
                <a:spcPts val="400"/>
              </a:spcAft>
              <a:buFont typeface="+mj-lt"/>
              <a:buAutoNum type="arabicPeriod"/>
            </a:pPr>
            <a:r>
              <a:rPr lang="en-US" dirty="0">
                <a:solidFill>
                  <a:schemeClr val="accent2"/>
                </a:solidFill>
              </a:rPr>
              <a:t>edit/cluster on title values, filter and/or facet on the result, and remove unwanted items</a:t>
            </a:r>
          </a:p>
          <a:p>
            <a:pPr marL="342900">
              <a:lnSpc>
                <a:spcPct val="120000"/>
              </a:lnSpc>
              <a:spcAft>
                <a:spcPts val="400"/>
              </a:spcAft>
              <a:buFont typeface="+mj-lt"/>
              <a:buAutoNum type="arabicPeriod"/>
            </a:pPr>
            <a:r>
              <a:rPr lang="en-US" dirty="0">
                <a:solidFill>
                  <a:schemeClr val="accent2"/>
                </a:solidFill>
              </a:rPr>
              <a:t>go to Step #4 until satisfied</a:t>
            </a:r>
          </a:p>
          <a:p>
            <a:pPr marL="342900">
              <a:lnSpc>
                <a:spcPct val="120000"/>
              </a:lnSpc>
              <a:spcAft>
                <a:spcPts val="400"/>
              </a:spcAft>
              <a:buFont typeface="+mj-lt"/>
              <a:buAutoNum type="arabicPeriod"/>
            </a:pPr>
            <a:r>
              <a:rPr lang="en-US" dirty="0">
                <a:solidFill>
                  <a:schemeClr val="accent2"/>
                </a:solidFill>
              </a:rPr>
              <a:t>export the result as a tab-delimited file</a:t>
            </a:r>
          </a:p>
          <a:p>
            <a:pPr marL="0" indent="0">
              <a:lnSpc>
                <a:spcPct val="120000"/>
              </a:lnSpc>
              <a:spcAft>
                <a:spcPts val="400"/>
              </a:spcAft>
              <a:buNone/>
            </a:pPr>
            <a:endParaRPr dirty="0">
              <a:solidFill>
                <a:schemeClr val="accent2"/>
              </a:solidFill>
            </a:endParaRPr>
          </a:p>
        </p:txBody>
      </p:sp>
    </p:spTree>
    <p:extLst>
      <p:ext uri="{BB962C8B-B14F-4D97-AF65-F5344CB8AC3E}">
        <p14:creationId xmlns:p14="http://schemas.microsoft.com/office/powerpoint/2010/main" val="2405460565"/>
      </p:ext>
    </p:extLst>
  </p:cSld>
  <p:clrMapOvr>
    <a:masterClrMapping/>
  </p:clrMapOvr>
</p:sld>
</file>

<file path=ppt/theme/theme1.xml><?xml version="1.0" encoding="utf-8"?>
<a:theme xmlns:a="http://schemas.openxmlformats.org/drawingml/2006/main" name="2020 Community Week">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974</Words>
  <Application>Microsoft Macintosh PowerPoint</Application>
  <PresentationFormat>On-screen Show (16:9)</PresentationFormat>
  <Paragraphs>97</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Calibri</vt:lpstr>
      <vt:lpstr>Arial</vt:lpstr>
      <vt:lpstr>Nunito</vt:lpstr>
      <vt:lpstr>2020 Community Week</vt:lpstr>
      <vt:lpstr>PowerPoint Presentation</vt:lpstr>
      <vt:lpstr>Code of Conduct</vt:lpstr>
      <vt:lpstr>Technology overview</vt:lpstr>
      <vt:lpstr>Chat</vt:lpstr>
      <vt:lpstr>Shout Out Community Week on Social Media!</vt:lpstr>
      <vt:lpstr>Introduction</vt:lpstr>
      <vt:lpstr>Step #1 of 7 - Articulate a research question</vt:lpstr>
      <vt:lpstr>Step #2 of 7 - Create a collection</vt:lpstr>
      <vt:lpstr>Step #3 of 7 – (Open)refine the collection</vt:lpstr>
      <vt:lpstr>Step #4 of 7 - Download full text</vt:lpstr>
      <vt:lpstr>Step #5 of 7 - Create a data set</vt:lpstr>
      <vt:lpstr>Step #6 of 7 - Address the research question</vt:lpstr>
      <vt:lpstr>So, what is a man? Some answers include…</vt:lpstr>
      <vt:lpstr>Step #7 of 7 - Go to Step #1</vt:lpstr>
      <vt:lpstr> </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Eric Lease Morgan</cp:lastModifiedBy>
  <cp:revision>32</cp:revision>
  <dcterms:modified xsi:type="dcterms:W3CDTF">2022-07-08T19:54:39Z</dcterms:modified>
</cp:coreProperties>
</file>